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jpg"/>
  <Override PartName="/ppt/media/image25.jpg" ContentType="image/jpg"/>
  <Override PartName="/ppt/media/image28.jpg" ContentType="image/jpg"/>
  <Override PartName="/ppt/media/image30.jpg" ContentType="image/jpg"/>
  <Override PartName="/ppt/media/image31.jpg" ContentType="image/jpg"/>
  <Override PartName="/ppt/media/image33.jpg" ContentType="image/jpg"/>
  <Override PartName="/ppt/media/image34.jpg" ContentType="image/jpg"/>
  <Override PartName="/ppt/media/image38.jpg" ContentType="image/jpg"/>
  <Override PartName="/ppt/media/image39.jpg" ContentType="image/jp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3"/>
  </p:notesMasterIdLst>
  <p:sldIdLst>
    <p:sldId id="256" r:id="rId2"/>
    <p:sldId id="267" r:id="rId3"/>
    <p:sldId id="257" r:id="rId4"/>
    <p:sldId id="273" r:id="rId5"/>
    <p:sldId id="275" r:id="rId6"/>
    <p:sldId id="274" r:id="rId7"/>
    <p:sldId id="276" r:id="rId8"/>
    <p:sldId id="277" r:id="rId9"/>
    <p:sldId id="279" r:id="rId10"/>
    <p:sldId id="278" r:id="rId11"/>
    <p:sldId id="282" r:id="rId12"/>
    <p:sldId id="281" r:id="rId13"/>
    <p:sldId id="283" r:id="rId14"/>
    <p:sldId id="284" r:id="rId15"/>
    <p:sldId id="285" r:id="rId16"/>
    <p:sldId id="286" r:id="rId17"/>
    <p:sldId id="289" r:id="rId18"/>
    <p:sldId id="288" r:id="rId19"/>
    <p:sldId id="287" r:id="rId20"/>
    <p:sldId id="266" r:id="rId21"/>
    <p:sldId id="26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74644" autoAdjust="0"/>
  </p:normalViewPr>
  <p:slideViewPr>
    <p:cSldViewPr snapToGrid="0">
      <p:cViewPr varScale="1">
        <p:scale>
          <a:sx n="47" d="100"/>
          <a:sy n="47" d="100"/>
        </p:scale>
        <p:origin x="137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C92B-9C34-4B4E-98EC-A55C0E177C47}" type="datetimeFigureOut">
              <a:rPr lang="en-IL" smtClean="0"/>
              <a:t>16/05/2025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01B2B-6356-437A-9A22-1812C76892C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3681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THE TIBIAL PLATEAU FRACTURE PARTICULARLY SHACZKER TYPES 4, 5, AND 6 ARE SIGNFICANT CHALLENGES IN MANAGEMENT BECOUSE OF THE HIGH ENERGY TRAUMA AND ASSOCIATES SOFT TISSUE INJURIRES</a:t>
            </a:r>
            <a:endParaRPr lang="en-IL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01B2B-6356-437A-9A22-1812C76892C5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3457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01B2B-6356-437A-9A22-1812C76892C5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4078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RASMUSSEN CRITERA – ARTICULARE DEPRESSION, CONDYLARE WIDENING, VARUS/ VALGUS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01B2B-6356-437A-9A22-1812C76892C5}" type="slidenum">
              <a:rPr lang="en-IL" smtClean="0"/>
              <a:t>19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7159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37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31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6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90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84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51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54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56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57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72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12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6078D-9080-4484-884B-82BD56B94972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14E0E-9A5C-4F08-9B0C-719C6F87A4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0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poster, aria aperta&#10;&#10;Il contenuto generato dall'IA potrebbe non essere corretto.">
            <a:extLst>
              <a:ext uri="{FF2B5EF4-FFF2-40B4-BE49-F238E27FC236}">
                <a16:creationId xmlns:a16="http://schemas.microsoft.com/office/drawing/2014/main" id="{B7B73BCD-27D1-FA0A-147A-ACA4FF6D4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A46D-0DD7-B0FD-3320-788AC5DE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D6F63-9F8B-CDC8-6AC9-E3174A0CA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b="1" dirty="0"/>
          </a:p>
        </p:txBody>
      </p:sp>
      <p:pic>
        <p:nvPicPr>
          <p:cNvPr id="5" name="Immagine 2" descr="A white text on an orange background">
            <a:extLst>
              <a:ext uri="{FF2B5EF4-FFF2-40B4-BE49-F238E27FC236}">
                <a16:creationId xmlns:a16="http://schemas.microsoft.com/office/drawing/2014/main" id="{8233348B-6B53-FAF7-548A-06A60D21B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63F39749-C3F1-BB12-43DA-7394ADE99D40}"/>
              </a:ext>
            </a:extLst>
          </p:cNvPr>
          <p:cNvGrpSpPr/>
          <p:nvPr/>
        </p:nvGrpSpPr>
        <p:grpSpPr>
          <a:xfrm>
            <a:off x="342651" y="2158447"/>
            <a:ext cx="4488815" cy="4439920"/>
            <a:chOff x="0" y="704087"/>
            <a:chExt cx="4488815" cy="4439920"/>
          </a:xfrm>
        </p:grpSpPr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7FEA3E99-541A-721F-D7D4-AF98188DD57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85884"/>
              <a:ext cx="2346960" cy="2357615"/>
            </a:xfrm>
            <a:prstGeom prst="rect">
              <a:avLst/>
            </a:prstGeom>
          </p:spPr>
        </p:pic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7672CF36-C21D-70E7-88A5-F18A6382071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504" y="2980516"/>
              <a:ext cx="1864231" cy="2080641"/>
            </a:xfrm>
            <a:prstGeom prst="rect">
              <a:avLst/>
            </a:prstGeom>
          </p:spPr>
        </p:pic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83C65EB6-8011-CABB-3700-CD08EE41D3C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6983" y="2785884"/>
              <a:ext cx="2711322" cy="2357615"/>
            </a:xfrm>
            <a:prstGeom prst="rect">
              <a:avLst/>
            </a:prstGeom>
          </p:spPr>
        </p:pic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47C58D0B-AC73-5646-08E7-A42554EB56C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2182" y="2980516"/>
              <a:ext cx="2140712" cy="2080641"/>
            </a:xfrm>
            <a:prstGeom prst="rect">
              <a:avLst/>
            </a:prstGeom>
          </p:spPr>
        </p:pic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59523E90-B8B0-51C0-F646-4E6A498FEF6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504" y="899794"/>
              <a:ext cx="1974340" cy="2080640"/>
            </a:xfrm>
            <a:prstGeom prst="rect">
              <a:avLst/>
            </a:prstGeom>
          </p:spPr>
        </p:pic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DAC6CBEF-1765-78F2-BA30-063710C103E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6983" y="704087"/>
              <a:ext cx="2711322" cy="2651760"/>
            </a:xfrm>
            <a:prstGeom prst="rect">
              <a:avLst/>
            </a:prstGeom>
          </p:spPr>
        </p:pic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CAEE3300-FFA9-3BCD-35A6-0182FBBF954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72182" y="899794"/>
              <a:ext cx="2140711" cy="208064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7CCA782-E23D-4B4E-C84A-2826B431FF80}"/>
              </a:ext>
            </a:extLst>
          </p:cNvPr>
          <p:cNvSpPr txBox="1"/>
          <p:nvPr/>
        </p:nvSpPr>
        <p:spPr>
          <a:xfrm>
            <a:off x="6520544" y="1635227"/>
            <a:ext cx="6204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en-US" sz="2800" b="1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endParaRPr lang="en-I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70F7A2-6C90-16A8-49BB-68D02A75B713}"/>
              </a:ext>
            </a:extLst>
          </p:cNvPr>
          <p:cNvSpPr txBox="1"/>
          <p:nvPr/>
        </p:nvSpPr>
        <p:spPr>
          <a:xfrm>
            <a:off x="5800392" y="3151505"/>
            <a:ext cx="6417128" cy="1992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299085" algn="l"/>
              </a:tabLst>
            </a:pPr>
            <a:r>
              <a:rPr lang="en-US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en-US"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35/F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99085" algn="l"/>
              </a:tabLs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MVC</a:t>
            </a:r>
            <a:r>
              <a:rPr lang="en-US"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en-US"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knee</a:t>
            </a:r>
            <a:r>
              <a:rPr lang="en-US"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en-US" sz="24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99085" algn="l"/>
              </a:tabLst>
            </a:pPr>
            <a:r>
              <a:rPr lang="en-US"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LT</a:t>
            </a:r>
            <a:r>
              <a:rPr lang="en-US"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Knee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swelling</a:t>
            </a:r>
            <a:r>
              <a:rPr lang="en-US" sz="24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24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tabLst>
                <a:tab pos="299085" algn="l"/>
              </a:tabLs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XR</a:t>
            </a:r>
            <a:r>
              <a:rPr lang="en-US"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Schatzker</a:t>
            </a:r>
            <a:r>
              <a:rPr lang="en-US"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V/VI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AE2-1D57-A15E-168A-00408FB57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6954" y="6055420"/>
            <a:ext cx="411515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07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62851-6D1F-75E5-3DAF-5D82C46F6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96B4CC-D79C-8E2A-B854-F6D4549CEA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5F569A-D16E-4A2A-DECC-4F7095BE3B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E41E0A1F-ED86-A6A2-2698-FB5F07C8A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object 2">
            <a:extLst>
              <a:ext uri="{FF2B5EF4-FFF2-40B4-BE49-F238E27FC236}">
                <a16:creationId xmlns:a16="http://schemas.microsoft.com/office/drawing/2014/main" id="{D27CC0E0-6C03-4200-2861-250ADEA0E180}"/>
              </a:ext>
            </a:extLst>
          </p:cNvPr>
          <p:cNvGrpSpPr/>
          <p:nvPr/>
        </p:nvGrpSpPr>
        <p:grpSpPr>
          <a:xfrm>
            <a:off x="1142999" y="1499251"/>
            <a:ext cx="6995014" cy="4479017"/>
            <a:chOff x="1887982" y="963841"/>
            <a:chExt cx="5368290" cy="402653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1438CA62-2B05-8F4F-6948-3D333A13E71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7982" y="963841"/>
              <a:ext cx="5368036" cy="4026027"/>
            </a:xfrm>
            <a:prstGeom prst="rect">
              <a:avLst/>
            </a:prstGeom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7E89923-BACD-3894-9806-740C988AF0E0}"/>
                </a:ext>
              </a:extLst>
            </p:cNvPr>
            <p:cNvSpPr/>
            <p:nvPr/>
          </p:nvSpPr>
          <p:spPr>
            <a:xfrm>
              <a:off x="1887982" y="4521034"/>
              <a:ext cx="5368290" cy="469265"/>
            </a:xfrm>
            <a:custGeom>
              <a:avLst/>
              <a:gdLst/>
              <a:ahLst/>
              <a:cxnLst/>
              <a:rect l="l" t="t" r="r" b="b"/>
              <a:pathLst>
                <a:path w="5368290" h="469264">
                  <a:moveTo>
                    <a:pt x="5368036" y="0"/>
                  </a:moveTo>
                  <a:lnTo>
                    <a:pt x="0" y="0"/>
                  </a:lnTo>
                  <a:lnTo>
                    <a:pt x="0" y="468833"/>
                  </a:lnTo>
                  <a:lnTo>
                    <a:pt x="5368036" y="468833"/>
                  </a:lnTo>
                  <a:lnTo>
                    <a:pt x="5368036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F314D4-3474-607F-7686-A375BFFA910A}"/>
              </a:ext>
            </a:extLst>
          </p:cNvPr>
          <p:cNvSpPr txBox="1"/>
          <p:nvPr/>
        </p:nvSpPr>
        <p:spPr>
          <a:xfrm>
            <a:off x="1817914" y="5617476"/>
            <a:ext cx="6096000" cy="36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181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en-US" sz="2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sz="2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en-US" sz="28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  <a:r>
              <a:rPr lang="en-US" sz="28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0" dirty="0"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D064B4-751A-B0E0-C84B-60148D716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687" y="6049573"/>
            <a:ext cx="325652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0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805B4-8734-27D4-63E8-D0C3970F2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EAD65C-E56F-778E-A916-2619B2BD00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2BC7D39-E91C-A61A-65D2-BCB5F02D25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1B5C7A37-7A02-FB7A-C3C8-7E2417737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00469E-18D3-882B-8128-7DE73D99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1386" r="28156"/>
          <a:stretch/>
        </p:blipFill>
        <p:spPr>
          <a:xfrm>
            <a:off x="231147" y="1328057"/>
            <a:ext cx="4117779" cy="762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66FEB4-2EB5-0D2A-3680-3EC89C3F1669}"/>
              </a:ext>
            </a:extLst>
          </p:cNvPr>
          <p:cNvGrpSpPr/>
          <p:nvPr/>
        </p:nvGrpSpPr>
        <p:grpSpPr>
          <a:xfrm>
            <a:off x="729344" y="2243785"/>
            <a:ext cx="5769429" cy="3307428"/>
            <a:chOff x="2623930" y="1796716"/>
            <a:chExt cx="6427305" cy="39944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17BDDF-6980-8449-9C67-C1461CEF1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53" t="17584" r="28521" b="15556"/>
            <a:stretch/>
          </p:blipFill>
          <p:spPr>
            <a:xfrm rot="5400000" flipH="1">
              <a:off x="3754201" y="1501331"/>
              <a:ext cx="3994484" cy="4585253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6C89658-BC56-F850-A0B4-58249F135EC4}"/>
                </a:ext>
              </a:extLst>
            </p:cNvPr>
            <p:cNvCxnSpPr>
              <a:cxnSpLocks/>
            </p:cNvCxnSpPr>
            <p:nvPr/>
          </p:nvCxnSpPr>
          <p:spPr>
            <a:xfrm>
              <a:off x="4094921" y="3041573"/>
              <a:ext cx="2115847" cy="2176662"/>
            </a:xfrm>
            <a:prstGeom prst="line">
              <a:avLst/>
            </a:prstGeom>
            <a:ln w="762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2B977D8-46D3-123F-5A99-B536344CF3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3930" y="3280291"/>
              <a:ext cx="6427305" cy="2143471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EC43A1-3306-1EFC-C620-6C6DA3DC9233}"/>
                </a:ext>
              </a:extLst>
            </p:cNvPr>
            <p:cNvSpPr txBox="1"/>
            <p:nvPr/>
          </p:nvSpPr>
          <p:spPr>
            <a:xfrm rot="1122647">
              <a:off x="5421790" y="4324251"/>
              <a:ext cx="3219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Post. Femoral Line</a:t>
              </a:r>
              <a:endParaRPr lang="en-IL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A10D72-5D80-20B7-3184-FC62C778F3E0}"/>
                </a:ext>
              </a:extLst>
            </p:cNvPr>
            <p:cNvSpPr txBox="1"/>
            <p:nvPr/>
          </p:nvSpPr>
          <p:spPr>
            <a:xfrm rot="2725626">
              <a:off x="3294241" y="3244334"/>
              <a:ext cx="3219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Blumensaat</a:t>
              </a:r>
              <a:r>
                <a:rPr lang="en-GB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Line</a:t>
              </a:r>
              <a:endParaRPr lang="en-IL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1C8C0-B432-BD24-2EE4-C90203581E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5" t="31524" r="22459" b="10232"/>
          <a:stretch/>
        </p:blipFill>
        <p:spPr>
          <a:xfrm>
            <a:off x="6466115" y="1589911"/>
            <a:ext cx="4522748" cy="39400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6726DD-1B95-E944-C378-BD4F2C58BF5C}"/>
              </a:ext>
            </a:extLst>
          </p:cNvPr>
          <p:cNvSpPr txBox="1"/>
          <p:nvPr/>
        </p:nvSpPr>
        <p:spPr>
          <a:xfrm>
            <a:off x="2776003" y="6117230"/>
            <a:ext cx="6204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By identifying the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of rotation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 the knee,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create a hinge that permits movement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59DB9-87F7-25AE-BE05-C2C1F9C948F5}"/>
              </a:ext>
            </a:extLst>
          </p:cNvPr>
          <p:cNvSpPr txBox="1"/>
          <p:nvPr/>
        </p:nvSpPr>
        <p:spPr>
          <a:xfrm>
            <a:off x="4027716" y="5748871"/>
            <a:ext cx="6204856" cy="33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181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en-US"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US"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09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72C30-9CB0-15EA-909F-92AD5B4C5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37FD03-0C9C-726A-6A23-2C80267C6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E74CA1E-F88A-F74C-A690-E459F483BB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D7F6EE19-27C9-F8DD-3335-30C5D0A6B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08"/>
            <a:ext cx="12192000" cy="5639318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5E69BB1F-A372-6204-BB79-DC7D4B831C1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7687" y="2161883"/>
            <a:ext cx="10352314" cy="3900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C545D-292E-0D7C-4506-8AEDC51A5741}"/>
              </a:ext>
            </a:extLst>
          </p:cNvPr>
          <p:cNvSpPr txBox="1"/>
          <p:nvPr/>
        </p:nvSpPr>
        <p:spPr>
          <a:xfrm>
            <a:off x="3744687" y="6291967"/>
            <a:ext cx="6204856" cy="33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181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en-US" sz="2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en-US"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>
                <a:latin typeface="Arial" panose="020B0604020202020204" pitchFamily="34" charset="0"/>
                <a:cs typeface="Arial" panose="020B0604020202020204" pitchFamily="34" charset="0"/>
              </a:rPr>
              <a:t>Cannulated</a:t>
            </a:r>
            <a:r>
              <a:rPr lang="en-US"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  <a:r>
              <a:rPr lang="en-US" sz="2400" spc="-25" dirty="0"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7D49DA-268E-75E4-0B00-032E5307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50" y="1261090"/>
            <a:ext cx="411515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02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89B47-3F9A-C04E-EB3F-DDAE56866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8B7AC5-8027-55D2-0CAF-73A95CCD98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C79A94F-D4C0-2900-D84C-8DAD72A9C3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DD4B22AD-C684-3BC5-7DE3-62062AE43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object 2">
            <a:extLst>
              <a:ext uri="{FF2B5EF4-FFF2-40B4-BE49-F238E27FC236}">
                <a16:creationId xmlns:a16="http://schemas.microsoft.com/office/drawing/2014/main" id="{9E998B4C-6440-5004-012F-041204B5E5B4}"/>
              </a:ext>
            </a:extLst>
          </p:cNvPr>
          <p:cNvGrpSpPr/>
          <p:nvPr/>
        </p:nvGrpSpPr>
        <p:grpSpPr>
          <a:xfrm>
            <a:off x="1850572" y="2161883"/>
            <a:ext cx="9354493" cy="3657293"/>
            <a:chOff x="802131" y="1103122"/>
            <a:chExt cx="7539990" cy="305054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273216F6-A080-3E13-C787-2915589CC2F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131" y="1103122"/>
              <a:ext cx="2657335" cy="3050413"/>
            </a:xfrm>
            <a:prstGeom prst="rect">
              <a:avLst/>
            </a:prstGeom>
          </p:spPr>
        </p:pic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6DC4245C-D8F1-CDB0-0E35-23FCDA4E367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5067" y="1128268"/>
              <a:ext cx="4876799" cy="30252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8CFA78-6E6A-4CAF-ED72-99E40BA57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0" y="1261090"/>
            <a:ext cx="4115157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EBE229-F48D-B8C1-34F8-8AF0187A585A}"/>
              </a:ext>
            </a:extLst>
          </p:cNvPr>
          <p:cNvSpPr txBox="1"/>
          <p:nvPr/>
        </p:nvSpPr>
        <p:spPr>
          <a:xfrm>
            <a:off x="4637316" y="6129567"/>
            <a:ext cx="6204856" cy="33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181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en-US"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0" dirty="0">
                <a:latin typeface="Arial" panose="020B0604020202020204" pitchFamily="34" charset="0"/>
                <a:cs typeface="Arial" panose="020B0604020202020204" pitchFamily="34" charset="0"/>
              </a:rPr>
              <a:t>Traction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33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43E81-8E1E-1217-B0EE-505B40BFA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2FFFD4-D0F9-C35B-03BB-B251C1F7AC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0FF0D3A-F9C9-A400-42DF-3A485E48A3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781615A1-D2C3-6683-FDFC-723E7959F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519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2FE9CD-900A-6654-86E9-A7D4611056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21386" r="28156"/>
          <a:stretch/>
        </p:blipFill>
        <p:spPr>
          <a:xfrm>
            <a:off x="111404" y="1122363"/>
            <a:ext cx="4117779" cy="762318"/>
          </a:xfrm>
          <a:prstGeom prst="rect">
            <a:avLst/>
          </a:prstGeom>
        </p:spPr>
      </p:pic>
      <p:pic>
        <p:nvPicPr>
          <p:cNvPr id="3" name="OP Hinge">
            <a:hlinkClick r:id="" action="ppaction://media"/>
            <a:extLst>
              <a:ext uri="{FF2B5EF4-FFF2-40B4-BE49-F238E27FC236}">
                <a16:creationId xmlns:a16="http://schemas.microsoft.com/office/drawing/2014/main" id="{41B1EFAF-C2BA-CAEC-32CF-21506979D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0057" y="1717906"/>
            <a:ext cx="7839319" cy="4017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E5DEF-74B3-AFD2-2BB1-B9ED24832470}"/>
              </a:ext>
            </a:extLst>
          </p:cNvPr>
          <p:cNvSpPr txBox="1"/>
          <p:nvPr/>
        </p:nvSpPr>
        <p:spPr>
          <a:xfrm>
            <a:off x="2786743" y="5869904"/>
            <a:ext cx="6204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Full range of motion is possible, with traction that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stabilizes the fracture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also </a:t>
            </a:r>
            <a:r>
              <a:rPr lang="en-GB" sz="2000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soft tissue stress</a:t>
            </a:r>
          </a:p>
        </p:txBody>
      </p:sp>
    </p:spTree>
    <p:extLst>
      <p:ext uri="{BB962C8B-B14F-4D97-AF65-F5344CB8AC3E}">
        <p14:creationId xmlns:p14="http://schemas.microsoft.com/office/powerpoint/2010/main" val="14255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D98A3-5D1B-4695-5B8F-DBB2BB5EC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7023BE-3729-733A-EA6F-633503CE14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6147B6C-5C4D-5E40-C5E6-253BDFB647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EB3A2EF6-35DC-06B4-C0EB-5990CDD2B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843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17DE9-2A97-6089-A3A1-0903E9D201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1386" r="28156"/>
          <a:stretch/>
        </p:blipFill>
        <p:spPr>
          <a:xfrm>
            <a:off x="154947" y="1415143"/>
            <a:ext cx="4117779" cy="7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2940C-9AE5-6108-0E6C-B99CC88D89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0"/>
          <a:stretch/>
        </p:blipFill>
        <p:spPr>
          <a:xfrm>
            <a:off x="348852" y="2296740"/>
            <a:ext cx="3923874" cy="3168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F05107-FD65-4FE3-4D06-6F5C32C41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94" y="2316163"/>
            <a:ext cx="2376264" cy="3168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2E854-C29F-A364-50EC-6E25865008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7" t="-231" r="28857"/>
          <a:stretch/>
        </p:blipFill>
        <p:spPr>
          <a:xfrm>
            <a:off x="7044272" y="2352655"/>
            <a:ext cx="2376265" cy="3168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D3ED68-7123-7B46-140E-E989B1B3E9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949" r="9704" b="13004"/>
          <a:stretch/>
        </p:blipFill>
        <p:spPr>
          <a:xfrm>
            <a:off x="9479952" y="2316163"/>
            <a:ext cx="2363196" cy="3150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79DF69-C6DC-A247-3B87-A82CD9860AF6}"/>
              </a:ext>
            </a:extLst>
          </p:cNvPr>
          <p:cNvSpPr txBox="1"/>
          <p:nvPr/>
        </p:nvSpPr>
        <p:spPr>
          <a:xfrm>
            <a:off x="154947" y="5458563"/>
            <a:ext cx="11364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Dynamic External Fixation also aids with performing</a:t>
            </a:r>
          </a:p>
          <a:p>
            <a:pPr marL="0" indent="0" algn="ctr">
              <a:buNone/>
            </a:pPr>
            <a:r>
              <a:rPr lang="en-GB" sz="2400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GB" sz="2400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Arthroscopy Assisted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reduction during definitive surgery</a:t>
            </a: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“Double Check”</a:t>
            </a:r>
            <a:endParaRPr lang="en-GB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5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7D1AE-4FBE-2D30-2975-AD000A5E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2DF72B-C0F7-A7BF-DA2C-2D9331B050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20DFC59-2F77-E3A3-1E4B-6E9345201A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CB399111-8B4B-C65A-DD74-42D5040BF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595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0F5485-D871-B7EA-6E49-A1A110BFF9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21386" r="28156"/>
          <a:stretch/>
        </p:blipFill>
        <p:spPr>
          <a:xfrm>
            <a:off x="109624" y="1262256"/>
            <a:ext cx="4117779" cy="7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169285-CED6-F8E7-B88A-7480D3C8A4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7" t="27316" r="34237" b="19157"/>
          <a:stretch/>
        </p:blipFill>
        <p:spPr>
          <a:xfrm>
            <a:off x="424543" y="4476949"/>
            <a:ext cx="2452181" cy="22944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A6A56-AFA0-8743-6E8F-B58E8F4454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8" t="18828" r="37467" b="27645"/>
          <a:stretch/>
        </p:blipFill>
        <p:spPr>
          <a:xfrm>
            <a:off x="424543" y="2146519"/>
            <a:ext cx="2452180" cy="22944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WhatsApp Video 2024-09-08 at 17.02.36_47ac31a9">
            <a:hlinkClick r:id="" action="ppaction://media"/>
            <a:extLst>
              <a:ext uri="{FF2B5EF4-FFF2-40B4-BE49-F238E27FC236}">
                <a16:creationId xmlns:a16="http://schemas.microsoft.com/office/drawing/2014/main" id="{992B9F69-90C8-9B77-B3DF-2282929F29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6128" y="1437771"/>
            <a:ext cx="2927764" cy="5172982"/>
          </a:xfrm>
          <a:prstGeom prst="rect">
            <a:avLst/>
          </a:prstGeom>
        </p:spPr>
      </p:pic>
      <p:pic>
        <p:nvPicPr>
          <p:cNvPr id="12" name="object 3">
            <a:extLst>
              <a:ext uri="{FF2B5EF4-FFF2-40B4-BE49-F238E27FC236}">
                <a16:creationId xmlns:a16="http://schemas.microsoft.com/office/drawing/2014/main" id="{60F5423F-CCA0-5301-FEFF-32414BD2E1BA}"/>
              </a:ext>
            </a:extLst>
          </p:cNvPr>
          <p:cNvPicPr/>
          <p:nvPr/>
        </p:nvPicPr>
        <p:blipFill rotWithShape="1">
          <a:blip r:embed="rId9" cstate="print"/>
          <a:srcRect t="228" r="44184" b="-956"/>
          <a:stretch/>
        </p:blipFill>
        <p:spPr>
          <a:xfrm>
            <a:off x="3110673" y="2593546"/>
            <a:ext cx="4921505" cy="34732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8227A0-7BF7-3B60-6B89-781D7F8823A3}"/>
              </a:ext>
            </a:extLst>
          </p:cNvPr>
          <p:cNvSpPr txBox="1"/>
          <p:nvPr/>
        </p:nvSpPr>
        <p:spPr>
          <a:xfrm>
            <a:off x="8893629" y="606683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1 yr post-op</a:t>
            </a:r>
            <a:endParaRPr lang="en-I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1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99BFA-6ADC-3235-4E26-27E696383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030311-C100-3FA1-81EC-81F4BD3FE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4234F73-08E2-5E32-0DBA-3E68534BA2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B45614E5-326C-7B8E-E70E-7548B166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99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BC626-6BCC-5927-0967-F9855974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1386" r="28156"/>
          <a:stretch/>
        </p:blipFill>
        <p:spPr>
          <a:xfrm>
            <a:off x="13864" y="1420234"/>
            <a:ext cx="4117779" cy="7623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1033FD-2597-9F20-D9F6-6F6AFC4D83F4}"/>
              </a:ext>
            </a:extLst>
          </p:cNvPr>
          <p:cNvSpPr txBox="1"/>
          <p:nvPr/>
        </p:nvSpPr>
        <p:spPr>
          <a:xfrm>
            <a:off x="3441517" y="1975196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00456E"/>
                </a:solidFill>
              </a:rPr>
              <a:t>361</a:t>
            </a:r>
            <a:endParaRPr lang="en-IL" sz="4800" b="1" dirty="0">
              <a:solidFill>
                <a:srgbClr val="00456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3F6706-F13A-35EC-2085-D661B5F0C0A1}"/>
              </a:ext>
            </a:extLst>
          </p:cNvPr>
          <p:cNvSpPr txBox="1"/>
          <p:nvPr/>
        </p:nvSpPr>
        <p:spPr>
          <a:xfrm>
            <a:off x="2586735" y="2589584"/>
            <a:ext cx="2012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456E"/>
                </a:solidFill>
              </a:rPr>
              <a:t>41/361</a:t>
            </a:r>
            <a:endParaRPr lang="en-IL" sz="4800" b="1" dirty="0">
              <a:solidFill>
                <a:srgbClr val="00456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70DC3E-6ED9-6206-CAB8-4005AC4BC4E9}"/>
              </a:ext>
            </a:extLst>
          </p:cNvPr>
          <p:cNvSpPr txBox="1"/>
          <p:nvPr/>
        </p:nvSpPr>
        <p:spPr>
          <a:xfrm>
            <a:off x="4598824" y="2725473"/>
            <a:ext cx="568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Complicated Fractures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- Schatzker IV / V / VI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managed initially by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temporary External Fixation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4F3BCA-7A6F-B6AF-8CAB-FE5700783E91}"/>
              </a:ext>
            </a:extLst>
          </p:cNvPr>
          <p:cNvSpPr txBox="1"/>
          <p:nvPr/>
        </p:nvSpPr>
        <p:spPr>
          <a:xfrm>
            <a:off x="2482794" y="4887802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456E"/>
                </a:solidFill>
              </a:rPr>
              <a:t>18/41 (44%)</a:t>
            </a:r>
            <a:endParaRPr lang="en-IL" sz="4800" b="1" dirty="0">
              <a:solidFill>
                <a:srgbClr val="00456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BCD47-F3D3-B0BF-8A6C-9A8B5F3D1F25}"/>
              </a:ext>
            </a:extLst>
          </p:cNvPr>
          <p:cNvSpPr txBox="1"/>
          <p:nvPr/>
        </p:nvSpPr>
        <p:spPr>
          <a:xfrm>
            <a:off x="6535047" y="5750177"/>
            <a:ext cx="2940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Treated with first stage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External Fixation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C290F4-D5A7-42BE-723E-3571710A3F52}"/>
              </a:ext>
            </a:extLst>
          </p:cNvPr>
          <p:cNvSpPr txBox="1"/>
          <p:nvPr/>
        </p:nvSpPr>
        <p:spPr>
          <a:xfrm>
            <a:off x="4582398" y="3783849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456E"/>
                </a:solidFill>
              </a:rPr>
              <a:t>47</a:t>
            </a:r>
            <a:endParaRPr lang="en-IL" sz="4400" b="1" dirty="0">
              <a:solidFill>
                <a:srgbClr val="00456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600203-3859-4FF7-D06C-449BD55AC073}"/>
              </a:ext>
            </a:extLst>
          </p:cNvPr>
          <p:cNvSpPr txBox="1"/>
          <p:nvPr/>
        </p:nvSpPr>
        <p:spPr>
          <a:xfrm>
            <a:off x="5250536" y="3876181"/>
            <a:ext cx="143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years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EAC5AD-C012-E944-11E7-ADB6245149DF}"/>
              </a:ext>
            </a:extLst>
          </p:cNvPr>
          <p:cNvSpPr txBox="1"/>
          <p:nvPr/>
        </p:nvSpPr>
        <p:spPr>
          <a:xfrm>
            <a:off x="6063402" y="3783849"/>
            <a:ext cx="1167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456E"/>
                </a:solidFill>
              </a:rPr>
              <a:t>78%</a:t>
            </a:r>
            <a:endParaRPr lang="en-IL" sz="4400" b="1" dirty="0">
              <a:solidFill>
                <a:srgbClr val="00456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77BA7C-4EE4-C05F-F4C3-4463B366AF76}"/>
              </a:ext>
            </a:extLst>
          </p:cNvPr>
          <p:cNvSpPr txBox="1"/>
          <p:nvPr/>
        </p:nvSpPr>
        <p:spPr>
          <a:xfrm>
            <a:off x="7098746" y="3876181"/>
            <a:ext cx="116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209F5FB3-2117-03EA-3E57-019D4D935B9C}"/>
              </a:ext>
            </a:extLst>
          </p:cNvPr>
          <p:cNvSpPr/>
          <p:nvPr/>
        </p:nvSpPr>
        <p:spPr>
          <a:xfrm rot="5400000">
            <a:off x="5477971" y="402171"/>
            <a:ext cx="256883" cy="6039359"/>
          </a:xfrm>
          <a:prstGeom prst="rightBrace">
            <a:avLst>
              <a:gd name="adj1" fmla="val 0"/>
              <a:gd name="adj2" fmla="val 44322"/>
            </a:avLst>
          </a:prstGeom>
          <a:ln w="38100">
            <a:solidFill>
              <a:srgbClr val="004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8A08E76C-BD37-1359-5E4C-EFCD54139293}"/>
              </a:ext>
            </a:extLst>
          </p:cNvPr>
          <p:cNvSpPr/>
          <p:nvPr/>
        </p:nvSpPr>
        <p:spPr>
          <a:xfrm rot="5400000">
            <a:off x="6231988" y="2798755"/>
            <a:ext cx="256882" cy="3523214"/>
          </a:xfrm>
          <a:prstGeom prst="rightBrace">
            <a:avLst>
              <a:gd name="adj1" fmla="val 0"/>
              <a:gd name="adj2" fmla="val 61719"/>
            </a:avLst>
          </a:prstGeom>
          <a:ln w="38100">
            <a:solidFill>
              <a:srgbClr val="004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9A955D-120D-D437-7812-12FACDC35AE9}"/>
              </a:ext>
            </a:extLst>
          </p:cNvPr>
          <p:cNvSpPr txBox="1"/>
          <p:nvPr/>
        </p:nvSpPr>
        <p:spPr>
          <a:xfrm>
            <a:off x="6411508" y="4897409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456E"/>
                </a:solidFill>
              </a:rPr>
              <a:t>23/41 (56%)</a:t>
            </a:r>
            <a:endParaRPr lang="en-IL" sz="4800" b="1" dirty="0">
              <a:solidFill>
                <a:srgbClr val="00456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715EFB-98F0-E8A9-268C-A8C9688E2E34}"/>
              </a:ext>
            </a:extLst>
          </p:cNvPr>
          <p:cNvSpPr txBox="1"/>
          <p:nvPr/>
        </p:nvSpPr>
        <p:spPr>
          <a:xfrm>
            <a:off x="2532320" y="5750177"/>
            <a:ext cx="2940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Treated with first stage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External Fixation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1C9D22-F41E-39F1-2DC4-28BD0A26D208}"/>
              </a:ext>
            </a:extLst>
          </p:cNvPr>
          <p:cNvSpPr txBox="1"/>
          <p:nvPr/>
        </p:nvSpPr>
        <p:spPr>
          <a:xfrm>
            <a:off x="4598822" y="2053269"/>
            <a:ext cx="6204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Patients with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Tibial Plateau Fractures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managed operatively between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2018 and 2024</a:t>
            </a:r>
          </a:p>
        </p:txBody>
      </p:sp>
    </p:spTree>
    <p:extLst>
      <p:ext uri="{BB962C8B-B14F-4D97-AF65-F5344CB8AC3E}">
        <p14:creationId xmlns:p14="http://schemas.microsoft.com/office/powerpoint/2010/main" val="1912938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FE6D0-E45C-BC9B-5667-5E59975D3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539F66-63A7-5F1F-A6C1-3591FD51E9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FB7B495-9E32-529C-1513-399D4CB169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B74F695F-B397-BD1C-6D52-D988820C4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57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49426-0FB4-B230-BA79-10570D44A1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1386" r="28156"/>
          <a:stretch/>
        </p:blipFill>
        <p:spPr>
          <a:xfrm>
            <a:off x="111606" y="1132546"/>
            <a:ext cx="4117779" cy="76231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223DA4C-CF35-98E7-AFC5-293BA23F688A}"/>
              </a:ext>
            </a:extLst>
          </p:cNvPr>
          <p:cNvSpPr txBox="1"/>
          <p:nvPr/>
        </p:nvSpPr>
        <p:spPr>
          <a:xfrm>
            <a:off x="7465801" y="1894865"/>
            <a:ext cx="344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Treated with first stage </a:t>
            </a:r>
            <a:b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Dynamic External Fixation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A4D34A-9246-6C08-3A01-5DC2BE23CA6B}"/>
              </a:ext>
            </a:extLst>
          </p:cNvPr>
          <p:cNvSpPr txBox="1"/>
          <p:nvPr/>
        </p:nvSpPr>
        <p:spPr>
          <a:xfrm>
            <a:off x="990600" y="1894864"/>
            <a:ext cx="344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Treated with first stage</a:t>
            </a:r>
            <a:b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Regular External Fixation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C301DC-0940-7C9F-D5C4-E6912EA3CC40}"/>
              </a:ext>
            </a:extLst>
          </p:cNvPr>
          <p:cNvSpPr txBox="1"/>
          <p:nvPr/>
        </p:nvSpPr>
        <p:spPr>
          <a:xfrm>
            <a:off x="7853157" y="3283944"/>
            <a:ext cx="3130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Shorter Hospitalization</a:t>
            </a:r>
            <a:endParaRPr lang="en-GB" sz="1600" b="1" dirty="0">
              <a:solidFill>
                <a:srgbClr val="C00000"/>
              </a:solidFill>
            </a:endParaRPr>
          </a:p>
          <a:p>
            <a:pPr algn="ctr"/>
            <a:r>
              <a:rPr lang="en-GB" sz="1600" b="1" dirty="0">
                <a:solidFill>
                  <a:srgbClr val="C00000"/>
                </a:solidFill>
              </a:rPr>
              <a:t>No difference in complications!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EEC840-2EC7-D746-820A-2548E1CF5D2C}"/>
              </a:ext>
            </a:extLst>
          </p:cNvPr>
          <p:cNvSpPr txBox="1"/>
          <p:nvPr/>
        </p:nvSpPr>
        <p:spPr>
          <a:xfrm>
            <a:off x="7818347" y="2779888"/>
            <a:ext cx="31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56E"/>
                </a:solidFill>
              </a:rPr>
              <a:t>10 days </a:t>
            </a:r>
            <a:r>
              <a:rPr lang="en-US" sz="1600" b="1" dirty="0">
                <a:solidFill>
                  <a:srgbClr val="00456E"/>
                </a:solidFill>
              </a:rPr>
              <a:t>(±4)</a:t>
            </a:r>
            <a:endParaRPr lang="en-IL" sz="1600" b="1" dirty="0">
              <a:solidFill>
                <a:srgbClr val="00456E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8A0197-B081-4F11-D140-E0C4B1B75EBD}"/>
              </a:ext>
            </a:extLst>
          </p:cNvPr>
          <p:cNvSpPr txBox="1"/>
          <p:nvPr/>
        </p:nvSpPr>
        <p:spPr>
          <a:xfrm>
            <a:off x="1432763" y="2779888"/>
            <a:ext cx="31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56E"/>
                </a:solidFill>
              </a:rPr>
              <a:t>21 days </a:t>
            </a:r>
            <a:r>
              <a:rPr lang="en-US" sz="1600" b="1" dirty="0">
                <a:solidFill>
                  <a:srgbClr val="00456E"/>
                </a:solidFill>
              </a:rPr>
              <a:t>(±17)</a:t>
            </a:r>
            <a:endParaRPr lang="en-IL" sz="1600" b="1" dirty="0">
              <a:solidFill>
                <a:srgbClr val="00456E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6EE771-0C83-4DEF-9554-27BB6BF1A94C}"/>
              </a:ext>
            </a:extLst>
          </p:cNvPr>
          <p:cNvSpPr txBox="1"/>
          <p:nvPr/>
        </p:nvSpPr>
        <p:spPr>
          <a:xfrm>
            <a:off x="5386179" y="3054854"/>
            <a:ext cx="3130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 = 0.006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69C75B-A990-F5FD-FE0E-E45EA1ADE71F}"/>
              </a:ext>
            </a:extLst>
          </p:cNvPr>
          <p:cNvSpPr txBox="1"/>
          <p:nvPr/>
        </p:nvSpPr>
        <p:spPr>
          <a:xfrm>
            <a:off x="7823669" y="4823815"/>
            <a:ext cx="31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56E"/>
                </a:solidFill>
              </a:rPr>
              <a:t>0.4 mm </a:t>
            </a:r>
            <a:r>
              <a:rPr lang="en-US" sz="1600" b="1" dirty="0">
                <a:solidFill>
                  <a:srgbClr val="00456E"/>
                </a:solidFill>
              </a:rPr>
              <a:t>(±2.43)</a:t>
            </a:r>
            <a:endParaRPr lang="en-IL" sz="1600" b="1" dirty="0">
              <a:solidFill>
                <a:srgbClr val="00456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80C220-5242-7CF0-0E4B-A03A64ABBC3F}"/>
              </a:ext>
            </a:extLst>
          </p:cNvPr>
          <p:cNvSpPr txBox="1"/>
          <p:nvPr/>
        </p:nvSpPr>
        <p:spPr>
          <a:xfrm>
            <a:off x="1438085" y="4823815"/>
            <a:ext cx="31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56E"/>
                </a:solidFill>
              </a:rPr>
              <a:t>2.8 mm </a:t>
            </a:r>
            <a:r>
              <a:rPr lang="en-US" sz="1600" b="1" dirty="0">
                <a:solidFill>
                  <a:srgbClr val="00456E"/>
                </a:solidFill>
              </a:rPr>
              <a:t>(±3.44)</a:t>
            </a:r>
            <a:endParaRPr lang="en-IL" sz="1600" b="1" dirty="0">
              <a:solidFill>
                <a:srgbClr val="00456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377DE2-E2AB-A842-B8E2-B5EA480368C4}"/>
              </a:ext>
            </a:extLst>
          </p:cNvPr>
          <p:cNvSpPr txBox="1"/>
          <p:nvPr/>
        </p:nvSpPr>
        <p:spPr>
          <a:xfrm>
            <a:off x="5391501" y="5098781"/>
            <a:ext cx="3130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 = 0.014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72CB8F-9E7D-54EF-E2F4-0589988FCFE8}"/>
              </a:ext>
            </a:extLst>
          </p:cNvPr>
          <p:cNvSpPr txBox="1"/>
          <p:nvPr/>
        </p:nvSpPr>
        <p:spPr>
          <a:xfrm>
            <a:off x="7858479" y="6279961"/>
            <a:ext cx="3130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Higher Patient Satisfaction …?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DC29DE-C166-4F3E-CF56-24B06D3650D3}"/>
              </a:ext>
            </a:extLst>
          </p:cNvPr>
          <p:cNvSpPr txBox="1"/>
          <p:nvPr/>
        </p:nvSpPr>
        <p:spPr>
          <a:xfrm>
            <a:off x="7823669" y="5775905"/>
            <a:ext cx="31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56E"/>
                </a:solidFill>
              </a:rPr>
              <a:t>49 points </a:t>
            </a:r>
            <a:r>
              <a:rPr lang="en-US" sz="1600" b="1" dirty="0">
                <a:solidFill>
                  <a:srgbClr val="00456E"/>
                </a:solidFill>
              </a:rPr>
              <a:t>(±32.0)</a:t>
            </a:r>
            <a:endParaRPr lang="en-IL" sz="1600" b="1" dirty="0">
              <a:solidFill>
                <a:srgbClr val="00456E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04B2A5-C52B-80EA-B8CE-0445842C8173}"/>
              </a:ext>
            </a:extLst>
          </p:cNvPr>
          <p:cNvSpPr txBox="1"/>
          <p:nvPr/>
        </p:nvSpPr>
        <p:spPr>
          <a:xfrm>
            <a:off x="1438085" y="5775905"/>
            <a:ext cx="31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56E"/>
                </a:solidFill>
              </a:rPr>
              <a:t>28 points </a:t>
            </a:r>
            <a:r>
              <a:rPr lang="en-US" sz="1600" b="1" dirty="0">
                <a:solidFill>
                  <a:srgbClr val="00456E"/>
                </a:solidFill>
              </a:rPr>
              <a:t>(±36.8)</a:t>
            </a:r>
            <a:endParaRPr lang="en-IL" sz="1600" b="1" dirty="0">
              <a:solidFill>
                <a:srgbClr val="00456E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1F299E-5327-8E1A-25C9-EFD0B50AB0BB}"/>
              </a:ext>
            </a:extLst>
          </p:cNvPr>
          <p:cNvSpPr txBox="1"/>
          <p:nvPr/>
        </p:nvSpPr>
        <p:spPr>
          <a:xfrm>
            <a:off x="5426093" y="6050871"/>
            <a:ext cx="3130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 = 0.218*</a:t>
            </a:r>
            <a:br>
              <a:rPr lang="en-GB" sz="1600" b="1" dirty="0"/>
            </a:br>
            <a:r>
              <a:rPr lang="en-GB" sz="1400" i="1" dirty="0"/>
              <a:t>* sample size ???</a:t>
            </a:r>
            <a:endParaRPr lang="en-GB" sz="1600" i="1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A91820-0BDB-98A2-0C69-A784DE84D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533" y="2851896"/>
            <a:ext cx="670433" cy="67043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B07D84B-ECCE-F1FC-E67A-911EDF4F467D}"/>
              </a:ext>
            </a:extLst>
          </p:cNvPr>
          <p:cNvSpPr txBox="1"/>
          <p:nvPr/>
        </p:nvSpPr>
        <p:spPr>
          <a:xfrm>
            <a:off x="7853157" y="4352194"/>
            <a:ext cx="3130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Shorter Arthroscopic Surgeries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02D935E-0CBD-BAF1-629E-6E7AB80F3F25}"/>
              </a:ext>
            </a:extLst>
          </p:cNvPr>
          <p:cNvSpPr txBox="1"/>
          <p:nvPr/>
        </p:nvSpPr>
        <p:spPr>
          <a:xfrm>
            <a:off x="7818347" y="3848138"/>
            <a:ext cx="31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56E"/>
                </a:solidFill>
              </a:rPr>
              <a:t>02:49 </a:t>
            </a:r>
            <a:r>
              <a:rPr lang="en-US" b="1" dirty="0">
                <a:solidFill>
                  <a:srgbClr val="00456E"/>
                </a:solidFill>
              </a:rPr>
              <a:t>HH:MM</a:t>
            </a:r>
            <a:endParaRPr lang="en-IL" b="1" dirty="0">
              <a:solidFill>
                <a:srgbClr val="00456E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1A4500-2942-89E6-D350-98C030700711}"/>
              </a:ext>
            </a:extLst>
          </p:cNvPr>
          <p:cNvSpPr txBox="1"/>
          <p:nvPr/>
        </p:nvSpPr>
        <p:spPr>
          <a:xfrm>
            <a:off x="1432763" y="3848138"/>
            <a:ext cx="313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56E"/>
                </a:solidFill>
              </a:rPr>
              <a:t>04:30 </a:t>
            </a:r>
            <a:r>
              <a:rPr lang="en-US" b="1" dirty="0">
                <a:solidFill>
                  <a:srgbClr val="00456E"/>
                </a:solidFill>
              </a:rPr>
              <a:t>HH:MM</a:t>
            </a:r>
            <a:endParaRPr lang="en-IL" sz="1600" b="1" dirty="0">
              <a:solidFill>
                <a:srgbClr val="00456E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1E5AA4E-AE23-BC08-05E3-CEE3E148F513}"/>
              </a:ext>
            </a:extLst>
          </p:cNvPr>
          <p:cNvSpPr txBox="1"/>
          <p:nvPr/>
        </p:nvSpPr>
        <p:spPr>
          <a:xfrm>
            <a:off x="5386179" y="4123104"/>
            <a:ext cx="3130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 = 0.033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470DA3A-9897-C3FD-DC02-552F7CF1A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566" y="3950708"/>
            <a:ext cx="646332" cy="64633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DC44D3B-330D-9FAC-9E77-94C058412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055" y="4929218"/>
            <a:ext cx="674857" cy="67485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FDC6EA3-B273-C28F-8198-53EB005D5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8571" y="5801294"/>
            <a:ext cx="674858" cy="67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9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58BAD3-79E5-6B98-44D7-A966B31BB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01" b="9066"/>
          <a:stretch/>
        </p:blipFill>
        <p:spPr>
          <a:xfrm>
            <a:off x="0" y="1028734"/>
            <a:ext cx="12192000" cy="543382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8085BE-2691-B28A-C8DC-8A155EB320D1}"/>
              </a:ext>
            </a:extLst>
          </p:cNvPr>
          <p:cNvSpPr/>
          <p:nvPr/>
        </p:nvSpPr>
        <p:spPr>
          <a:xfrm>
            <a:off x="0" y="1"/>
            <a:ext cx="12192000" cy="690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CBBECF-52BC-02A4-98F8-59C20D4B0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8"/>
          <a:stretch/>
        </p:blipFill>
        <p:spPr bwMode="auto">
          <a:xfrm>
            <a:off x="1" y="1"/>
            <a:ext cx="9656185" cy="69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ED8B86-FB52-2A3D-86BE-746CF661E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51"/>
          <a:stretch/>
        </p:blipFill>
        <p:spPr>
          <a:xfrm>
            <a:off x="10029228" y="331286"/>
            <a:ext cx="706193" cy="645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EEA08-82EF-2E85-22B6-DFB790EA179E}"/>
              </a:ext>
            </a:extLst>
          </p:cNvPr>
          <p:cNvSpPr txBox="1"/>
          <p:nvPr/>
        </p:nvSpPr>
        <p:spPr>
          <a:xfrm>
            <a:off x="10640664" y="228516"/>
            <a:ext cx="1288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SHAMIR</a:t>
            </a:r>
          </a:p>
          <a:p>
            <a:r>
              <a:rPr lang="en-US" sz="1600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</a:p>
          <a:p>
            <a:r>
              <a:rPr lang="en-US" sz="1600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IL" sz="1600" dirty="0">
              <a:solidFill>
                <a:srgbClr val="004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84497-A7BB-F5BE-A4EF-6FA1784A4232}"/>
              </a:ext>
            </a:extLst>
          </p:cNvPr>
          <p:cNvSpPr/>
          <p:nvPr/>
        </p:nvSpPr>
        <p:spPr>
          <a:xfrm rot="16200000">
            <a:off x="5341609" y="2578594"/>
            <a:ext cx="6901169" cy="1743980"/>
          </a:xfrm>
          <a:prstGeom prst="rect">
            <a:avLst/>
          </a:prstGeom>
          <a:gradFill flip="none" rotWithShape="1">
            <a:gsLst>
              <a:gs pos="50000">
                <a:srgbClr val="FFFFFF">
                  <a:alpha val="50196"/>
                </a:srgbClr>
              </a:gs>
              <a:gs pos="0">
                <a:srgbClr val="FFFFFF">
                  <a:alpha val="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240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7B0EBA-BE71-2A39-7B1B-4394DB710E91}"/>
              </a:ext>
            </a:extLst>
          </p:cNvPr>
          <p:cNvSpPr txBox="1">
            <a:spLocks/>
          </p:cNvSpPr>
          <p:nvPr/>
        </p:nvSpPr>
        <p:spPr>
          <a:xfrm>
            <a:off x="9585623" y="6021289"/>
            <a:ext cx="2557029" cy="78552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1400" i="1" dirty="0">
              <a:solidFill>
                <a:srgbClr val="004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Yiftah Beer MD (@YiftahBeer) / Twitter">
            <a:extLst>
              <a:ext uri="{FF2B5EF4-FFF2-40B4-BE49-F238E27FC236}">
                <a16:creationId xmlns:a16="http://schemas.microsoft.com/office/drawing/2014/main" id="{1A602268-A042-18C1-2CFE-3F692DD1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908" y="204807"/>
            <a:ext cx="1616143" cy="1616143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2BAF1A7-5344-6383-9989-EF34C5948981}"/>
              </a:ext>
            </a:extLst>
          </p:cNvPr>
          <p:cNvSpPr txBox="1">
            <a:spLocks/>
          </p:cNvSpPr>
          <p:nvPr/>
        </p:nvSpPr>
        <p:spPr>
          <a:xfrm>
            <a:off x="12705289" y="2844440"/>
            <a:ext cx="2535816" cy="588643"/>
          </a:xfrm>
          <a:prstGeom prst="rect">
            <a:avLst/>
          </a:prstGeom>
        </p:spPr>
        <p:txBody>
          <a:bodyPr vert="horz" lIns="121920" tIns="60960" rIns="121920" bIns="60960" rtlCol="0">
            <a:normAutofit fontScale="7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67" b="1" dirty="0" err="1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867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67" b="1" dirty="0" err="1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Yiftah</a:t>
            </a:r>
            <a:r>
              <a:rPr lang="en-GB" sz="1867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Beer</a:t>
            </a:r>
            <a:b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Orthopaedic Surgery</a:t>
            </a:r>
            <a:endParaRPr lang="en-US" sz="1867" dirty="0">
              <a:solidFill>
                <a:srgbClr val="004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134465A-71E2-3A53-7DCD-43DA17C37332}"/>
              </a:ext>
            </a:extLst>
          </p:cNvPr>
          <p:cNvSpPr txBox="1">
            <a:spLocks/>
          </p:cNvSpPr>
          <p:nvPr/>
        </p:nvSpPr>
        <p:spPr>
          <a:xfrm>
            <a:off x="9581637" y="5926929"/>
            <a:ext cx="2535816" cy="782145"/>
          </a:xfrm>
          <a:prstGeom prst="rect">
            <a:avLst/>
          </a:prstGeom>
        </p:spPr>
        <p:txBody>
          <a:bodyPr vert="horz" lIns="121920" tIns="60960" rIns="121920" bIns="60960" rtlCol="0">
            <a:normAutofit fontScale="77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67" b="1" dirty="0" err="1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867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Vitaly </a:t>
            </a:r>
            <a:r>
              <a:rPr lang="en-GB" sz="1867" b="1" dirty="0" err="1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Arnavitsky</a:t>
            </a:r>
            <a:b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Limb Reconstruction</a:t>
            </a:r>
            <a:b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Deformity Corrections</a:t>
            </a:r>
            <a:endParaRPr lang="en-US" sz="1867" dirty="0">
              <a:solidFill>
                <a:srgbClr val="004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Israel on Globe Isolated on White Stock Illustration - Illustration of  white, isolated: 87776460">
            <a:extLst>
              <a:ext uri="{FF2B5EF4-FFF2-40B4-BE49-F238E27FC236}">
                <a16:creationId xmlns:a16="http://schemas.microsoft.com/office/drawing/2014/main" id="{1284B1CD-CCFB-AE2E-FED1-F0B9A9093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422" y="-119764"/>
            <a:ext cx="2121629" cy="21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032F1-57FD-A990-4A60-D99E8AFFF7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781" t="13402" r="21019" b="19397"/>
          <a:stretch/>
        </p:blipFill>
        <p:spPr>
          <a:xfrm>
            <a:off x="9923443" y="1319451"/>
            <a:ext cx="1634053" cy="1740505"/>
          </a:xfrm>
          <a:prstGeom prst="ellipse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8CB5F05-E368-65E6-2672-3333AD16DA59}"/>
              </a:ext>
            </a:extLst>
          </p:cNvPr>
          <p:cNvSpPr txBox="1">
            <a:spLocks/>
          </p:cNvSpPr>
          <p:nvPr/>
        </p:nvSpPr>
        <p:spPr>
          <a:xfrm>
            <a:off x="9183625" y="3319894"/>
            <a:ext cx="3439587" cy="960371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67" b="1" dirty="0" err="1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867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Uri Hazan</a:t>
            </a:r>
            <a:b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Limb Reconstruction</a:t>
            </a:r>
            <a:b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67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Deformity Corrections</a:t>
            </a:r>
            <a:endParaRPr lang="en-US" sz="1867" dirty="0">
              <a:solidFill>
                <a:srgbClr val="0045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365FF97-ACDA-DE15-5B11-7EF93EC2400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t="1" r="21736" b="52330"/>
          <a:stretch/>
        </p:blipFill>
        <p:spPr>
          <a:xfrm>
            <a:off x="10029228" y="4302945"/>
            <a:ext cx="1623984" cy="16239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758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C370C-811B-129A-0D05-FAA325F9B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A0573-7EBD-7D00-11CA-604F9E223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72AD4F4-E4AB-19C5-03C8-C02A4A8E0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" b="29481"/>
          <a:stretch/>
        </p:blipFill>
        <p:spPr>
          <a:xfrm>
            <a:off x="2" y="365125"/>
            <a:ext cx="12200053" cy="6492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67A8CB-5D41-3137-8256-E11C63D6AC96}"/>
              </a:ext>
            </a:extLst>
          </p:cNvPr>
          <p:cNvSpPr/>
          <p:nvPr/>
        </p:nvSpPr>
        <p:spPr>
          <a:xfrm rot="10800000">
            <a:off x="-8055" y="382960"/>
            <a:ext cx="12192000" cy="22042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D56C2-880F-1CB6-8F0E-7ACD888B74F3}"/>
              </a:ext>
            </a:extLst>
          </p:cNvPr>
          <p:cNvSpPr/>
          <p:nvPr/>
        </p:nvSpPr>
        <p:spPr>
          <a:xfrm>
            <a:off x="-16108" y="2371724"/>
            <a:ext cx="12200053" cy="44997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36000">
                <a:schemeClr val="tx1">
                  <a:alpha val="54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61E7BA-B731-B0CC-BCBE-EDB6C15FA7F8}"/>
              </a:ext>
            </a:extLst>
          </p:cNvPr>
          <p:cNvSpPr txBox="1">
            <a:spLocks/>
          </p:cNvSpPr>
          <p:nvPr/>
        </p:nvSpPr>
        <p:spPr>
          <a:xfrm>
            <a:off x="8055" y="5318290"/>
            <a:ext cx="3761322" cy="1522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800" b="1" dirty="0">
                <a:solidFill>
                  <a:schemeClr val="bg1"/>
                </a:solidFill>
              </a:rPr>
              <a:t>Damage Control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2800" b="1" dirty="0">
                <a:solidFill>
                  <a:schemeClr val="bg1"/>
                </a:solidFill>
              </a:rPr>
              <a:t>Soft Tissue Sparing</a:t>
            </a:r>
            <a:endParaRPr lang="en-IL" sz="28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47213B7-7659-D75D-352F-49C27412A249}"/>
              </a:ext>
            </a:extLst>
          </p:cNvPr>
          <p:cNvSpPr txBox="1">
            <a:spLocks/>
          </p:cNvSpPr>
          <p:nvPr/>
        </p:nvSpPr>
        <p:spPr>
          <a:xfrm>
            <a:off x="4098996" y="5351444"/>
            <a:ext cx="3761322" cy="1522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More Accurate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Anatomical Reduction</a:t>
            </a:r>
          </a:p>
          <a:p>
            <a:pPr marL="0" indent="0" algn="ctr">
              <a:buNone/>
            </a:pPr>
            <a:endParaRPr lang="en-IL" b="1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IL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573C52E-EBC9-6025-8E87-61DC93018721}"/>
              </a:ext>
            </a:extLst>
          </p:cNvPr>
          <p:cNvSpPr txBox="1">
            <a:spLocks/>
          </p:cNvSpPr>
          <p:nvPr/>
        </p:nvSpPr>
        <p:spPr>
          <a:xfrm>
            <a:off x="8399216" y="5320194"/>
            <a:ext cx="3761322" cy="1522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Early Mobility and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bg1"/>
                </a:solidFill>
              </a:rPr>
              <a:t>High Satisfaction …?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L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89E464-C3E9-26A4-2917-C9758D1AD01F}"/>
              </a:ext>
            </a:extLst>
          </p:cNvPr>
          <p:cNvCxnSpPr>
            <a:cxnSpLocks/>
          </p:cNvCxnSpPr>
          <p:nvPr/>
        </p:nvCxnSpPr>
        <p:spPr>
          <a:xfrm>
            <a:off x="3830987" y="4444727"/>
            <a:ext cx="0" cy="2426704"/>
          </a:xfrm>
          <a:prstGeom prst="line">
            <a:avLst/>
          </a:prstGeom>
          <a:ln w="3810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53F240-8545-B261-D021-7610AEBE0991}"/>
              </a:ext>
            </a:extLst>
          </p:cNvPr>
          <p:cNvCxnSpPr>
            <a:cxnSpLocks/>
          </p:cNvCxnSpPr>
          <p:nvPr/>
        </p:nvCxnSpPr>
        <p:spPr>
          <a:xfrm>
            <a:off x="8234011" y="4414488"/>
            <a:ext cx="0" cy="2426704"/>
          </a:xfrm>
          <a:prstGeom prst="line">
            <a:avLst/>
          </a:prstGeom>
          <a:ln w="3810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CB40BE1-2BC3-1CD3-450A-7ADA8177968B}"/>
              </a:ext>
            </a:extLst>
          </p:cNvPr>
          <p:cNvSpPr/>
          <p:nvPr/>
        </p:nvSpPr>
        <p:spPr>
          <a:xfrm rot="10800000">
            <a:off x="8055" y="354892"/>
            <a:ext cx="12192000" cy="22042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261937-103E-75CF-D842-ACDE211585E7}"/>
              </a:ext>
            </a:extLst>
          </p:cNvPr>
          <p:cNvSpPr/>
          <p:nvPr/>
        </p:nvSpPr>
        <p:spPr>
          <a:xfrm rot="10800000">
            <a:off x="-8055" y="326823"/>
            <a:ext cx="12192000" cy="22042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DCEC46-A979-218C-5399-5A7888602DBD}"/>
              </a:ext>
            </a:extLst>
          </p:cNvPr>
          <p:cNvSpPr/>
          <p:nvPr/>
        </p:nvSpPr>
        <p:spPr>
          <a:xfrm rot="10800000">
            <a:off x="-2" y="533983"/>
            <a:ext cx="12192000" cy="22042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ECC8DE-698C-2BF0-1D7C-F536FF8A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1386" r="28156"/>
          <a:stretch/>
        </p:blipFill>
        <p:spPr>
          <a:xfrm>
            <a:off x="187604" y="0"/>
            <a:ext cx="4117779" cy="76231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E5B526-9050-8AD3-CAB9-AFCFE7CC8B1C}"/>
              </a:ext>
            </a:extLst>
          </p:cNvPr>
          <p:cNvCxnSpPr/>
          <p:nvPr/>
        </p:nvCxnSpPr>
        <p:spPr>
          <a:xfrm>
            <a:off x="1628505" y="182880"/>
            <a:ext cx="0" cy="512287"/>
          </a:xfrm>
          <a:prstGeom prst="line">
            <a:avLst/>
          </a:prstGeom>
          <a:ln w="19050">
            <a:solidFill>
              <a:srgbClr val="004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180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mmagine che contiene testo, schermata, biglietto da visita, albero&#10;&#10;Il contenuto generato dall'IA potrebbe non essere corretto.">
            <a:extLst>
              <a:ext uri="{FF2B5EF4-FFF2-40B4-BE49-F238E27FC236}">
                <a16:creationId xmlns:a16="http://schemas.microsoft.com/office/drawing/2014/main" id="{ABC27E80-B984-DC4B-C912-DA59806ED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4E895F-1B58-3998-E8AE-BD03CDF7C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41" y="1316882"/>
            <a:ext cx="3387087" cy="627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EE77C-1806-3C0C-7E24-9B688B9B0FAE}"/>
              </a:ext>
            </a:extLst>
          </p:cNvPr>
          <p:cNvSpPr txBox="1"/>
          <p:nvPr/>
        </p:nvSpPr>
        <p:spPr>
          <a:xfrm>
            <a:off x="2997485" y="2943814"/>
            <a:ext cx="62004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Grazie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mille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l’attenzione</a:t>
            </a:r>
            <a:endParaRPr lang="en-IL" sz="6000" dirty="0"/>
          </a:p>
        </p:txBody>
      </p:sp>
    </p:spTree>
    <p:extLst>
      <p:ext uri="{BB962C8B-B14F-4D97-AF65-F5344CB8AC3E}">
        <p14:creationId xmlns:p14="http://schemas.microsoft.com/office/powerpoint/2010/main" val="407088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biglietto da visita, albero&#10;&#10;Il contenuto generato dall'IA potrebbe non essere corretto.">
            <a:extLst>
              <a:ext uri="{FF2B5EF4-FFF2-40B4-BE49-F238E27FC236}">
                <a16:creationId xmlns:a16="http://schemas.microsoft.com/office/drawing/2014/main" id="{AF6332D5-0F0C-0925-4C28-0003F0838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43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E1B862-43A3-134F-0066-7B71034D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2368"/>
            <a:ext cx="10515600" cy="76231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5600" b="1" dirty="0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D</a:t>
            </a:r>
            <a:r>
              <a:rPr lang="en-GB" altLang="zh-CN" sz="5600" b="1" dirty="0" err="1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ynamic</a:t>
            </a:r>
            <a:r>
              <a:rPr lang="en-GB" altLang="zh-CN" sz="5600" b="1" dirty="0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 External Fixation</a:t>
            </a:r>
            <a:br>
              <a:rPr lang="en-GB" altLang="zh-CN" sz="5600" b="1" dirty="0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</a:br>
            <a:r>
              <a:rPr lang="en-GB" altLang="zh-CN" sz="5600" b="1" dirty="0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for Complicated Tibial Fractures</a:t>
            </a:r>
            <a:br>
              <a:rPr lang="en-IL" sz="4400" dirty="0"/>
            </a:b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9EEB1-CFB3-3905-CABA-26E636B61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2143"/>
            <a:ext cx="10515600" cy="549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Hazan Uri - MD</a:t>
            </a:r>
            <a:endParaRPr lang="en-I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EBDC7-DCB6-9933-DC0F-10633143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1386" r="28156"/>
          <a:stretch/>
        </p:blipFill>
        <p:spPr>
          <a:xfrm>
            <a:off x="93443" y="1333182"/>
            <a:ext cx="4117779" cy="762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565094-F196-78FC-393D-67852A71CD26}"/>
              </a:ext>
            </a:extLst>
          </p:cNvPr>
          <p:cNvSpPr txBox="1"/>
          <p:nvPr/>
        </p:nvSpPr>
        <p:spPr>
          <a:xfrm>
            <a:off x="1208315" y="4969011"/>
            <a:ext cx="10243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2400" dirty="0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Vitaly </a:t>
            </a:r>
            <a:r>
              <a:rPr lang="en-GB" altLang="zh-CN" sz="2400" dirty="0" err="1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Aranbitski</a:t>
            </a:r>
            <a:r>
              <a:rPr lang="en-GB" altLang="zh-CN" sz="2400" dirty="0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 MD </a:t>
            </a:r>
            <a:r>
              <a:rPr lang="en-GB" altLang="zh-CN" sz="2400" dirty="0">
                <a:latin typeface="方正兰亭中粗黑简体" pitchFamily="2" charset="-122"/>
                <a:ea typeface="方正兰亭中粗黑简体" pitchFamily="2" charset="-122"/>
              </a:rPr>
              <a:t>·</a:t>
            </a:r>
            <a:r>
              <a:rPr lang="he-IL" altLang="zh-CN" sz="2400" dirty="0">
                <a:latin typeface="方正兰亭中粗黑简体" pitchFamily="2" charset="-122"/>
                <a:ea typeface="方正兰亭中粗黑简体" pitchFamily="2" charset="-122"/>
              </a:rPr>
              <a:t> </a:t>
            </a:r>
            <a:r>
              <a:rPr lang="en-GB" altLang="zh-CN" sz="2400" dirty="0">
                <a:latin typeface="方正兰亭中粗黑简体" pitchFamily="2" charset="-122"/>
                <a:ea typeface="方正兰亭中粗黑简体" pitchFamily="2" charset="-122"/>
              </a:rPr>
              <a:t>Ilan Y. </a:t>
            </a:r>
            <a:r>
              <a:rPr lang="en-GB" altLang="zh-CN" sz="2400" dirty="0" err="1">
                <a:latin typeface="方正兰亭中粗黑简体" pitchFamily="2" charset="-122"/>
                <a:ea typeface="方正兰亭中粗黑简体" pitchFamily="2" charset="-122"/>
              </a:rPr>
              <a:t>Mitchnik</a:t>
            </a:r>
            <a:r>
              <a:rPr lang="en-GB" altLang="zh-CN" sz="2400" dirty="0">
                <a:latin typeface="方正兰亭中粗黑简体" pitchFamily="2" charset="-122"/>
                <a:ea typeface="方正兰亭中粗黑简体" pitchFamily="2" charset="-122"/>
              </a:rPr>
              <a:t>, MD</a:t>
            </a:r>
            <a:endParaRPr lang="en-GB" altLang="zh-CN" sz="2400" dirty="0">
              <a:latin typeface="Arial" panose="020B0604020202020204" pitchFamily="34" charset="0"/>
              <a:ea typeface="方正兰亭中粗黑简体" pitchFamily="2" charset="-122"/>
              <a:cs typeface="Arial" panose="020B0604020202020204" pitchFamily="34" charset="0"/>
            </a:endParaRPr>
          </a:p>
          <a:p>
            <a:pPr algn="ctr"/>
            <a:r>
              <a:rPr lang="en-GB" altLang="zh-CN" sz="2400" dirty="0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Yakov </a:t>
            </a:r>
            <a:r>
              <a:rPr lang="en-GB" altLang="zh-CN" sz="2400" dirty="0" err="1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Odessky</a:t>
            </a:r>
            <a:r>
              <a:rPr lang="en-GB" altLang="zh-CN" sz="2400" dirty="0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, MD Mohammad Shalabi, MD</a:t>
            </a:r>
          </a:p>
          <a:p>
            <a:pPr algn="ctr"/>
            <a:r>
              <a:rPr lang="en-GB" altLang="zh-CN" sz="2400" dirty="0">
                <a:latin typeface="Arial" panose="020B0604020202020204" pitchFamily="34" charset="0"/>
                <a:ea typeface="方正兰亭中粗黑简体" pitchFamily="2" charset="-122"/>
                <a:cs typeface="Arial" panose="020B0604020202020204" pitchFamily="34" charset="0"/>
              </a:rPr>
              <a:t>·  Yiftah Beer, MD</a:t>
            </a:r>
          </a:p>
        </p:txBody>
      </p:sp>
    </p:spTree>
    <p:extLst>
      <p:ext uri="{BB962C8B-B14F-4D97-AF65-F5344CB8AC3E}">
        <p14:creationId xmlns:p14="http://schemas.microsoft.com/office/powerpoint/2010/main" val="79430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DB31D-E71A-871E-5804-D5B2D191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318E3-5751-5780-405F-18F6B38A9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Immagine 2" descr="Immagine che contiene testo, schermata, biglietto da visita, albero&#10;&#10;Il contenuto generato dall'IA potrebbe non essere corretto.">
            <a:extLst>
              <a:ext uri="{FF2B5EF4-FFF2-40B4-BE49-F238E27FC236}">
                <a16:creationId xmlns:a16="http://schemas.microsoft.com/office/drawing/2014/main" id="{AFACC6A6-463D-43B4-DADA-31DD478A8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27897-46DE-93F3-24FE-0AF7538AD7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1386" r="28156"/>
          <a:stretch/>
        </p:blipFill>
        <p:spPr>
          <a:xfrm>
            <a:off x="141514" y="1288960"/>
            <a:ext cx="4117779" cy="762318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F511F072-67E7-3105-3456-278E2328A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51" y="1600200"/>
            <a:ext cx="5504549" cy="5120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58BC1-4168-984E-7D3A-3F4EE3B37398}"/>
              </a:ext>
            </a:extLst>
          </p:cNvPr>
          <p:cNvSpPr txBox="1"/>
          <p:nvPr/>
        </p:nvSpPr>
        <p:spPr>
          <a:xfrm>
            <a:off x="620486" y="2732315"/>
            <a:ext cx="487906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-20" dirty="0"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  <a:r>
              <a:rPr lang="en-US" sz="2800" b="1" spc="-10" dirty="0">
                <a:latin typeface="Arial" panose="020B0604020202020204" pitchFamily="34" charset="0"/>
                <a:cs typeface="Arial" panose="020B0604020202020204" pitchFamily="34" charset="0"/>
              </a:rPr>
              <a:t>goals: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lang="en-US" sz="2800" spc="-10" dirty="0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en-US" sz="2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8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Articular</a:t>
            </a:r>
            <a:r>
              <a:rPr lang="en-US" sz="2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0" dirty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lang="en-US" sz="2800" spc="-10" dirty="0">
                <a:latin typeface="Arial" panose="020B0604020202020204" pitchFamily="34" charset="0"/>
                <a:cs typeface="Arial" panose="020B0604020202020204" pitchFamily="34" charset="0"/>
              </a:rPr>
              <a:t>Reconstruction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lang="en-US" sz="2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Axial</a:t>
            </a:r>
            <a:r>
              <a:rPr lang="en-US" sz="2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0" dirty="0"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en-US" sz="2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0" dirty="0">
                <a:latin typeface="Arial" panose="020B0604020202020204" pitchFamily="34" charset="0"/>
                <a:cs typeface="Arial" panose="020B0604020202020204" pitchFamily="34" charset="0"/>
              </a:rPr>
              <a:t>Fixation</a:t>
            </a:r>
            <a:r>
              <a:rPr lang="en-US" sz="28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en-US" sz="28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0" dirty="0">
                <a:latin typeface="Arial" panose="020B0604020202020204" pitchFamily="34" charset="0"/>
                <a:cs typeface="Arial" panose="020B0604020202020204" pitchFamily="34" charset="0"/>
              </a:rPr>
              <a:t>Mobilization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7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CD269123-E180-59CD-EA1E-CC4855A8B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536BE0-6483-9C05-D08B-9C309702A4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1386" r="28156"/>
          <a:stretch/>
        </p:blipFill>
        <p:spPr>
          <a:xfrm>
            <a:off x="187606" y="1304449"/>
            <a:ext cx="4117779" cy="7623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778389-82CB-3618-A297-3303B282ABC2}"/>
              </a:ext>
            </a:extLst>
          </p:cNvPr>
          <p:cNvSpPr txBox="1">
            <a:spLocks/>
          </p:cNvSpPr>
          <p:nvPr/>
        </p:nvSpPr>
        <p:spPr>
          <a:xfrm>
            <a:off x="625297" y="4989292"/>
            <a:ext cx="3087980" cy="1750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knee injuries may result in </a:t>
            </a: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Tibial Plateau fractures</a:t>
            </a:r>
            <a:endParaRPr lang="en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ibial Plateau Fracture - Knee Services">
            <a:extLst>
              <a:ext uri="{FF2B5EF4-FFF2-40B4-BE49-F238E27FC236}">
                <a16:creationId xmlns:a16="http://schemas.microsoft.com/office/drawing/2014/main" id="{AC2AA0AC-EAD9-5140-2AC0-759C6E2B6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02" y="190031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B1E121-FF4D-9793-E42C-8242405CDA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9524"/>
          <a:stretch/>
        </p:blipFill>
        <p:spPr>
          <a:xfrm>
            <a:off x="7978419" y="1825098"/>
            <a:ext cx="1543265" cy="2857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E40E4-F3B1-4735-6A89-B684A76A25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32472" r="38501" b="13612"/>
          <a:stretch/>
        </p:blipFill>
        <p:spPr>
          <a:xfrm flipH="1">
            <a:off x="750116" y="2155371"/>
            <a:ext cx="2552551" cy="2697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4995E-6801-6BE6-A5B5-8BB41153B1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1547"/>
          <a:stretch/>
        </p:blipFill>
        <p:spPr>
          <a:xfrm>
            <a:off x="9652010" y="1825097"/>
            <a:ext cx="1758994" cy="285750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3698B9-6E23-3B8D-702D-741BBD985C0F}"/>
              </a:ext>
            </a:extLst>
          </p:cNvPr>
          <p:cNvSpPr txBox="1">
            <a:spLocks/>
          </p:cNvSpPr>
          <p:nvPr/>
        </p:nvSpPr>
        <p:spPr>
          <a:xfrm>
            <a:off x="4538362" y="4852739"/>
            <a:ext cx="3087980" cy="18866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fractures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disrupt the </a:t>
            </a: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articular cartilage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leading to arthritis</a:t>
            </a:r>
            <a:endParaRPr lang="en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18F829B-DD79-F9F4-0CE7-E3189903ADEE}"/>
              </a:ext>
            </a:extLst>
          </p:cNvPr>
          <p:cNvSpPr txBox="1">
            <a:spLocks/>
          </p:cNvSpPr>
          <p:nvPr/>
        </p:nvSpPr>
        <p:spPr>
          <a:xfrm>
            <a:off x="8108020" y="4921014"/>
            <a:ext cx="3087980" cy="1750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associated with </a:t>
            </a: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soft tissue damage</a:t>
            </a:r>
          </a:p>
        </p:txBody>
      </p:sp>
    </p:spTree>
    <p:extLst>
      <p:ext uri="{BB962C8B-B14F-4D97-AF65-F5344CB8AC3E}">
        <p14:creationId xmlns:p14="http://schemas.microsoft.com/office/powerpoint/2010/main" val="127251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>
            <a:extLst>
              <a:ext uri="{FF2B5EF4-FFF2-40B4-BE49-F238E27FC236}">
                <a16:creationId xmlns:a16="http://schemas.microsoft.com/office/drawing/2014/main" id="{37F27FE8-FC5C-A199-F13E-EAB96992F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92000" cy="6424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D8CD3E-277F-736A-AE00-1C0C2C7825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1386" r="28156"/>
          <a:stretch/>
        </p:blipFill>
        <p:spPr>
          <a:xfrm>
            <a:off x="217714" y="1304380"/>
            <a:ext cx="4117779" cy="762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69CCB7-38B7-D494-2D37-741652718C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524"/>
          <a:stretch/>
        </p:blipFill>
        <p:spPr>
          <a:xfrm>
            <a:off x="817302" y="2066698"/>
            <a:ext cx="1543265" cy="25685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C2FDEA-0404-031D-E4D6-8FEE2DBA70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547"/>
          <a:stretch/>
        </p:blipFill>
        <p:spPr>
          <a:xfrm>
            <a:off x="2377134" y="2066698"/>
            <a:ext cx="1758994" cy="258243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1E47E11-19CC-9BB1-1ED7-08A2C7CCE4D7}"/>
              </a:ext>
            </a:extLst>
          </p:cNvPr>
          <p:cNvSpPr txBox="1">
            <a:spLocks/>
          </p:cNvSpPr>
          <p:nvPr/>
        </p:nvSpPr>
        <p:spPr>
          <a:xfrm>
            <a:off x="897433" y="4995303"/>
            <a:ext cx="3087980" cy="1750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Tissue damage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prevents surgical wound closure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partial articular fracture split depression">
            <a:extLst>
              <a:ext uri="{FF2B5EF4-FFF2-40B4-BE49-F238E27FC236}">
                <a16:creationId xmlns:a16="http://schemas.microsoft.com/office/drawing/2014/main" id="{ADCB83EB-7357-59D6-9E72-5B3AF93BD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5" r="19982"/>
          <a:stretch/>
        </p:blipFill>
        <p:spPr bwMode="auto">
          <a:xfrm>
            <a:off x="4766999" y="1792133"/>
            <a:ext cx="2093695" cy="28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DDADE2E-7C5B-63F2-6490-E2ADAA06E08F}"/>
              </a:ext>
            </a:extLst>
          </p:cNvPr>
          <p:cNvSpPr txBox="1">
            <a:spLocks/>
          </p:cNvSpPr>
          <p:nvPr/>
        </p:nvSpPr>
        <p:spPr>
          <a:xfrm>
            <a:off x="4488845" y="4881230"/>
            <a:ext cx="3087980" cy="17500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Open Reduction &amp; Internal Fixation is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immediately possible</a:t>
            </a:r>
          </a:p>
        </p:txBody>
      </p:sp>
      <p:pic>
        <p:nvPicPr>
          <p:cNvPr id="24" name="Picture 8" descr="complete articular fracture simple articular multifragmentary metaphyseal">
            <a:extLst>
              <a:ext uri="{FF2B5EF4-FFF2-40B4-BE49-F238E27FC236}">
                <a16:creationId xmlns:a16="http://schemas.microsoft.com/office/drawing/2014/main" id="{6E4AC648-0D54-FF30-51B7-A4D59BCE6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6" t="27148" r="35426"/>
          <a:stretch/>
        </p:blipFill>
        <p:spPr bwMode="auto">
          <a:xfrm>
            <a:off x="7551162" y="1922225"/>
            <a:ext cx="2093696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A and B). Tibial plateau fracture (A) treated definitively with a... |  Download Scientific Diagram">
            <a:extLst>
              <a:ext uri="{FF2B5EF4-FFF2-40B4-BE49-F238E27FC236}">
                <a16:creationId xmlns:a16="http://schemas.microsoft.com/office/drawing/2014/main" id="{1DE45A16-27FC-F63C-0D72-DDDDB9CB7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30789" b="21683"/>
          <a:stretch/>
        </p:blipFill>
        <p:spPr bwMode="auto">
          <a:xfrm rot="5400000" flipH="1">
            <a:off x="9042524" y="2463476"/>
            <a:ext cx="2871380" cy="16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E63E24C-D48F-DBAF-48BA-FAB1B0B31514}"/>
              </a:ext>
            </a:extLst>
          </p:cNvPr>
          <p:cNvSpPr txBox="1">
            <a:spLocks/>
          </p:cNvSpPr>
          <p:nvPr/>
        </p:nvSpPr>
        <p:spPr>
          <a:xfrm>
            <a:off x="8239805" y="4871584"/>
            <a:ext cx="3087980" cy="1750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External Fixation is required while soft tissues heal</a:t>
            </a:r>
          </a:p>
        </p:txBody>
      </p:sp>
      <p:pic>
        <p:nvPicPr>
          <p:cNvPr id="27" name="Picture 2" descr="Complications of the surgical treatment of fractures of the tibial plateau:  prevalence, causes, and management in: EFORT Open Reviews Volume 7 Issue 8  (2022)">
            <a:extLst>
              <a:ext uri="{FF2B5EF4-FFF2-40B4-BE49-F238E27FC236}">
                <a16:creationId xmlns:a16="http://schemas.microsoft.com/office/drawing/2014/main" id="{CCC85602-5F39-459C-2E48-5E24632F8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8"/>
          <a:stretch/>
        </p:blipFill>
        <p:spPr bwMode="auto">
          <a:xfrm>
            <a:off x="817302" y="2066698"/>
            <a:ext cx="3289028" cy="256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98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0649-2D02-E1E2-CD64-A766E4C7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E5047-277D-4EC5-8CAF-E3B89A874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Immagine 2" descr="Immagine che contiene testo, schermata, biglietto da visita, albero&#10;&#10;Il contenuto generato dall'IA potrebbe non essere corretto.">
            <a:extLst>
              <a:ext uri="{FF2B5EF4-FFF2-40B4-BE49-F238E27FC236}">
                <a16:creationId xmlns:a16="http://schemas.microsoft.com/office/drawing/2014/main" id="{C66D9EC6-60B3-E817-D239-7342D611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3A3389-0844-BF36-35D0-FAE402430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50" y="1261090"/>
            <a:ext cx="4115157" cy="762066"/>
          </a:xfrm>
          <a:prstGeom prst="rect">
            <a:avLst/>
          </a:prstGeom>
        </p:spPr>
      </p:pic>
      <p:pic>
        <p:nvPicPr>
          <p:cNvPr id="7" name="Picture 2" descr="Ring external fixator (definitive) for Complete articular fracture,  fragmentary articular">
            <a:extLst>
              <a:ext uri="{FF2B5EF4-FFF2-40B4-BE49-F238E27FC236}">
                <a16:creationId xmlns:a16="http://schemas.microsoft.com/office/drawing/2014/main" id="{8437219A-2A2E-977B-EB9B-49D5CCC95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8413"/>
          <a:stretch/>
        </p:blipFill>
        <p:spPr bwMode="auto">
          <a:xfrm>
            <a:off x="7652083" y="4045689"/>
            <a:ext cx="2057401" cy="234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EA3E3B-65B9-0854-86EE-7B1FFBCEC50A}"/>
              </a:ext>
            </a:extLst>
          </p:cNvPr>
          <p:cNvCxnSpPr>
            <a:cxnSpLocks/>
          </p:cNvCxnSpPr>
          <p:nvPr/>
        </p:nvCxnSpPr>
        <p:spPr>
          <a:xfrm>
            <a:off x="3946655" y="3448637"/>
            <a:ext cx="1477593" cy="97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CF04BD-FAA6-8463-C2D5-E1068E0066D9}"/>
              </a:ext>
            </a:extLst>
          </p:cNvPr>
          <p:cNvCxnSpPr/>
          <p:nvPr/>
        </p:nvCxnSpPr>
        <p:spPr>
          <a:xfrm>
            <a:off x="1628505" y="182880"/>
            <a:ext cx="0" cy="512287"/>
          </a:xfrm>
          <a:prstGeom prst="line">
            <a:avLst/>
          </a:prstGeom>
          <a:ln w="19050">
            <a:solidFill>
              <a:srgbClr val="004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complete articular fracture simple articular multifragmentary metaphyseal">
            <a:extLst>
              <a:ext uri="{FF2B5EF4-FFF2-40B4-BE49-F238E27FC236}">
                <a16:creationId xmlns:a16="http://schemas.microsoft.com/office/drawing/2014/main" id="{141AD657-6EED-CB7F-8D47-F05AD9549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6" t="27148" r="35426"/>
          <a:stretch/>
        </p:blipFill>
        <p:spPr bwMode="auto">
          <a:xfrm>
            <a:off x="167709" y="2110092"/>
            <a:ext cx="2093696" cy="28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and B). Tibial plateau fracture (A) treated definitively with a... |  Download Scientific Diagram">
            <a:extLst>
              <a:ext uri="{FF2B5EF4-FFF2-40B4-BE49-F238E27FC236}">
                <a16:creationId xmlns:a16="http://schemas.microsoft.com/office/drawing/2014/main" id="{D1810572-B15B-3EBD-D6DA-D827DF9CD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30789" b="21683"/>
          <a:stretch/>
        </p:blipFill>
        <p:spPr bwMode="auto">
          <a:xfrm rot="5400000" flipH="1">
            <a:off x="1648127" y="2658899"/>
            <a:ext cx="2871380" cy="16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9F3CA02-BE57-6E57-6F52-B619BE798E83}"/>
              </a:ext>
            </a:extLst>
          </p:cNvPr>
          <p:cNvSpPr txBox="1">
            <a:spLocks/>
          </p:cNvSpPr>
          <p:nvPr/>
        </p:nvSpPr>
        <p:spPr>
          <a:xfrm>
            <a:off x="770491" y="5153549"/>
            <a:ext cx="3260707" cy="17500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But, early reduction and knee movement </a:t>
            </a: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prevents late complications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E2C7E68B-153B-0444-0E40-926D20382F0B}"/>
              </a:ext>
            </a:extLst>
          </p:cNvPr>
          <p:cNvSpPr txBox="1">
            <a:spLocks/>
          </p:cNvSpPr>
          <p:nvPr/>
        </p:nvSpPr>
        <p:spPr>
          <a:xfrm>
            <a:off x="5037706" y="3739078"/>
            <a:ext cx="1547635" cy="48556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en-I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052877-8ED8-0BBB-30B4-6876B4401762}"/>
              </a:ext>
            </a:extLst>
          </p:cNvPr>
          <p:cNvCxnSpPr>
            <a:cxnSpLocks/>
          </p:cNvCxnSpPr>
          <p:nvPr/>
        </p:nvCxnSpPr>
        <p:spPr>
          <a:xfrm flipV="1">
            <a:off x="6411664" y="2786841"/>
            <a:ext cx="1421420" cy="6776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FBA2BC-1C0F-9999-6759-2AA5437839A2}"/>
              </a:ext>
            </a:extLst>
          </p:cNvPr>
          <p:cNvCxnSpPr>
            <a:cxnSpLocks/>
          </p:cNvCxnSpPr>
          <p:nvPr/>
        </p:nvCxnSpPr>
        <p:spPr>
          <a:xfrm>
            <a:off x="6411664" y="3448637"/>
            <a:ext cx="1421420" cy="6942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F5D275-0456-FC1B-4C85-E6525D235076}"/>
              </a:ext>
            </a:extLst>
          </p:cNvPr>
          <p:cNvSpPr txBox="1"/>
          <p:nvPr/>
        </p:nvSpPr>
        <p:spPr>
          <a:xfrm>
            <a:off x="5608661" y="312566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2E072A47-A4B4-1936-4B93-8CEA91A5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085" y="3967214"/>
            <a:ext cx="1421420" cy="23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Figure 4 from Tibial plateau fractures - standard and specific surgical  approaches | Semantic Scholar">
            <a:extLst>
              <a:ext uri="{FF2B5EF4-FFF2-40B4-BE49-F238E27FC236}">
                <a16:creationId xmlns:a16="http://schemas.microsoft.com/office/drawing/2014/main" id="{AF207884-3F39-D34A-6EAE-EEE48B270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0" b="10156"/>
          <a:stretch/>
        </p:blipFill>
        <p:spPr bwMode="auto">
          <a:xfrm rot="5400000" flipH="1">
            <a:off x="9530328" y="1680278"/>
            <a:ext cx="2078828" cy="172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1C0D656-6390-4274-C4E8-AA924EAF0499}"/>
              </a:ext>
            </a:extLst>
          </p:cNvPr>
          <p:cNvSpPr txBox="1">
            <a:spLocks/>
          </p:cNvSpPr>
          <p:nvPr/>
        </p:nvSpPr>
        <p:spPr>
          <a:xfrm rot="20096541">
            <a:off x="5715266" y="2573595"/>
            <a:ext cx="3260707" cy="1750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Soft Tissue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2A20AFA-3487-CDBE-A66F-0956074D3EF9}"/>
              </a:ext>
            </a:extLst>
          </p:cNvPr>
          <p:cNvSpPr txBox="1">
            <a:spLocks/>
          </p:cNvSpPr>
          <p:nvPr/>
        </p:nvSpPr>
        <p:spPr>
          <a:xfrm rot="1621371">
            <a:off x="5088977" y="3872934"/>
            <a:ext cx="3260707" cy="1750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 Soft Tissue</a:t>
            </a:r>
          </a:p>
        </p:txBody>
      </p:sp>
      <p:pic>
        <p:nvPicPr>
          <p:cNvPr id="21" name="Picture 2" descr="partial articular fracture split depression">
            <a:extLst>
              <a:ext uri="{FF2B5EF4-FFF2-40B4-BE49-F238E27FC236}">
                <a16:creationId xmlns:a16="http://schemas.microsoft.com/office/drawing/2014/main" id="{2A71E945-BD88-A9D8-253F-1F97841EC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5" r="19982"/>
          <a:stretch/>
        </p:blipFill>
        <p:spPr bwMode="auto">
          <a:xfrm>
            <a:off x="8141336" y="1501122"/>
            <a:ext cx="1421421" cy="207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79FC462-5E05-4637-D95E-5C4B7DF7CEF7}"/>
              </a:ext>
            </a:extLst>
          </p:cNvPr>
          <p:cNvSpPr txBox="1">
            <a:spLocks/>
          </p:cNvSpPr>
          <p:nvPr/>
        </p:nvSpPr>
        <p:spPr>
          <a:xfrm>
            <a:off x="4230775" y="4590741"/>
            <a:ext cx="3260707" cy="1750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Definitive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decision?</a:t>
            </a:r>
          </a:p>
        </p:txBody>
      </p:sp>
    </p:spTree>
    <p:extLst>
      <p:ext uri="{BB962C8B-B14F-4D97-AF65-F5344CB8AC3E}">
        <p14:creationId xmlns:p14="http://schemas.microsoft.com/office/powerpoint/2010/main" val="27718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87955-9497-D4C8-BE07-20DCC863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A3514-4CA1-8C6E-C324-84CFF959D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7FDF9AB7-570B-FE37-98A2-CB9757462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88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0FCD6-9D4C-D956-574B-4718DCC2C910}"/>
              </a:ext>
            </a:extLst>
          </p:cNvPr>
          <p:cNvSpPr txBox="1"/>
          <p:nvPr/>
        </p:nvSpPr>
        <p:spPr>
          <a:xfrm>
            <a:off x="2993572" y="2010425"/>
            <a:ext cx="7380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Shamir</a:t>
            </a:r>
            <a:r>
              <a:rPr lang="en-US" sz="4000" spc="-100" dirty="0">
                <a:latin typeface="Arial"/>
                <a:cs typeface="Arial"/>
              </a:rPr>
              <a:t> </a:t>
            </a:r>
            <a:r>
              <a:rPr lang="en-US" sz="4000" dirty="0">
                <a:latin typeface="Arial"/>
                <a:cs typeface="Arial"/>
              </a:rPr>
              <a:t>Medical</a:t>
            </a:r>
            <a:r>
              <a:rPr lang="en-US" sz="4000" spc="-85" dirty="0">
                <a:latin typeface="Arial"/>
                <a:cs typeface="Arial"/>
              </a:rPr>
              <a:t> </a:t>
            </a:r>
            <a:r>
              <a:rPr lang="en-US" sz="4000" dirty="0">
                <a:latin typeface="Arial"/>
                <a:cs typeface="Arial"/>
              </a:rPr>
              <a:t>Center</a:t>
            </a:r>
            <a:r>
              <a:rPr lang="he-IL" sz="4000" spc="-90" dirty="0">
                <a:latin typeface="Arial"/>
                <a:cs typeface="Arial"/>
              </a:rPr>
              <a:t> </a:t>
            </a:r>
            <a:r>
              <a:rPr lang="en-US" sz="4000" spc="-10" dirty="0">
                <a:latin typeface="Arial"/>
                <a:cs typeface="Arial"/>
              </a:rPr>
              <a:t>Protocol</a:t>
            </a:r>
            <a:endParaRPr lang="en-IL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EBB02-2826-E5E7-94D4-3A13EA08E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50" y="1261090"/>
            <a:ext cx="4115157" cy="762066"/>
          </a:xfrm>
          <a:prstGeom prst="rect">
            <a:avLst/>
          </a:prstGeom>
        </p:spPr>
      </p:pic>
      <p:grpSp>
        <p:nvGrpSpPr>
          <p:cNvPr id="9" name="object 3">
            <a:extLst>
              <a:ext uri="{FF2B5EF4-FFF2-40B4-BE49-F238E27FC236}">
                <a16:creationId xmlns:a16="http://schemas.microsoft.com/office/drawing/2014/main" id="{1406F65B-D0D0-3446-D728-67AB06E2A81D}"/>
              </a:ext>
            </a:extLst>
          </p:cNvPr>
          <p:cNvGrpSpPr/>
          <p:nvPr/>
        </p:nvGrpSpPr>
        <p:grpSpPr>
          <a:xfrm>
            <a:off x="160450" y="2665985"/>
            <a:ext cx="7110267" cy="2504697"/>
            <a:chOff x="431037" y="1779651"/>
            <a:chExt cx="3968750" cy="1452245"/>
          </a:xfrm>
        </p:grpSpPr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73476C28-92A8-237A-0E08-D553EA7E2AF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1037" y="1779651"/>
              <a:ext cx="1373759" cy="1451737"/>
            </a:xfrm>
            <a:prstGeom prst="rect">
              <a:avLst/>
            </a:prstGeom>
          </p:spPr>
        </p:pic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030A031C-B6CB-B9A6-035B-BBF8783DF25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5657" y="1779651"/>
              <a:ext cx="2563748" cy="1451229"/>
            </a:xfrm>
            <a:prstGeom prst="rect">
              <a:avLst/>
            </a:prstGeom>
          </p:spPr>
        </p:pic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id="{65ABA77B-E34D-CED1-60A8-AF5DCA8FB5CE}"/>
              </a:ext>
            </a:extLst>
          </p:cNvPr>
          <p:cNvSpPr txBox="1"/>
          <p:nvPr/>
        </p:nvSpPr>
        <p:spPr>
          <a:xfrm>
            <a:off x="589749" y="5609768"/>
            <a:ext cx="1949535" cy="4270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41605">
              <a:lnSpc>
                <a:spcPts val="1510"/>
              </a:lnSpc>
              <a:spcBef>
                <a:spcPts val="295"/>
              </a:spcBef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Complicated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Tibial</a:t>
            </a:r>
            <a:r>
              <a:rPr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Plateau</a:t>
            </a:r>
            <a:r>
              <a:rPr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5" dirty="0">
                <a:latin typeface="Arial" panose="020B0604020202020204" pitchFamily="34" charset="0"/>
                <a:cs typeface="Arial" panose="020B0604020202020204" pitchFamily="34" charset="0"/>
              </a:rPr>
              <a:t>FX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1654291E-5CDC-9919-CF4A-495F3317F8E2}"/>
              </a:ext>
            </a:extLst>
          </p:cNvPr>
          <p:cNvSpPr txBox="1"/>
          <p:nvPr/>
        </p:nvSpPr>
        <p:spPr>
          <a:xfrm>
            <a:off x="3441517" y="5609768"/>
            <a:ext cx="1816429" cy="4270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53670">
              <a:lnSpc>
                <a:spcPts val="1510"/>
              </a:lnSpc>
              <a:spcBef>
                <a:spcPts val="295"/>
              </a:spcBef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Temporary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Ex-</a:t>
            </a:r>
            <a:r>
              <a:rPr b="1" spc="-25" dirty="0">
                <a:latin typeface="Arial" panose="020B0604020202020204" pitchFamily="34" charset="0"/>
                <a:cs typeface="Arial" panose="020B0604020202020204" pitchFamily="34" charset="0"/>
              </a:rPr>
              <a:t>Fix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2034D0C3-51D5-F382-48E6-83490663F7D4}"/>
              </a:ext>
            </a:extLst>
          </p:cNvPr>
          <p:cNvSpPr txBox="1"/>
          <p:nvPr/>
        </p:nvSpPr>
        <p:spPr>
          <a:xfrm>
            <a:off x="9594002" y="4256559"/>
            <a:ext cx="204265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Ilizarov</a:t>
            </a:r>
            <a:r>
              <a:rPr sz="2400" b="1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Ex-</a:t>
            </a:r>
            <a:r>
              <a:rPr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Fix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F7B18FB2-0FDE-FD28-9649-F3CE9AF9E7F0}"/>
              </a:ext>
            </a:extLst>
          </p:cNvPr>
          <p:cNvSpPr txBox="1"/>
          <p:nvPr/>
        </p:nvSpPr>
        <p:spPr>
          <a:xfrm>
            <a:off x="9854201" y="6209051"/>
            <a:ext cx="115279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ORIF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22ED8389-7856-A930-88EB-8093E21CBA96}"/>
              </a:ext>
            </a:extLst>
          </p:cNvPr>
          <p:cNvSpPr/>
          <p:nvPr/>
        </p:nvSpPr>
        <p:spPr>
          <a:xfrm>
            <a:off x="1933139" y="5363388"/>
            <a:ext cx="3564890" cy="228600"/>
          </a:xfrm>
          <a:custGeom>
            <a:avLst/>
            <a:gdLst/>
            <a:ahLst/>
            <a:cxnLst/>
            <a:rect l="l" t="t" r="r" b="b"/>
            <a:pathLst>
              <a:path w="3564890" h="228600">
                <a:moveTo>
                  <a:pt x="3336036" y="0"/>
                </a:moveTo>
                <a:lnTo>
                  <a:pt x="3336036" y="228600"/>
                </a:lnTo>
                <a:lnTo>
                  <a:pt x="3488436" y="152400"/>
                </a:lnTo>
                <a:lnTo>
                  <a:pt x="3374136" y="152400"/>
                </a:lnTo>
                <a:lnTo>
                  <a:pt x="3374136" y="76200"/>
                </a:lnTo>
                <a:lnTo>
                  <a:pt x="3488436" y="76200"/>
                </a:lnTo>
                <a:lnTo>
                  <a:pt x="3336036" y="0"/>
                </a:lnTo>
                <a:close/>
              </a:path>
              <a:path w="3564890" h="228600">
                <a:moveTo>
                  <a:pt x="3336036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3336036" y="152400"/>
                </a:lnTo>
                <a:lnTo>
                  <a:pt x="3336036" y="76200"/>
                </a:lnTo>
                <a:close/>
              </a:path>
              <a:path w="3564890" h="228600">
                <a:moveTo>
                  <a:pt x="3488436" y="76200"/>
                </a:moveTo>
                <a:lnTo>
                  <a:pt x="3374136" y="76200"/>
                </a:lnTo>
                <a:lnTo>
                  <a:pt x="3374136" y="152400"/>
                </a:lnTo>
                <a:lnTo>
                  <a:pt x="3488436" y="152400"/>
                </a:lnTo>
                <a:lnTo>
                  <a:pt x="3564636" y="114300"/>
                </a:lnTo>
                <a:lnTo>
                  <a:pt x="3488436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EC41E2E3-10FE-34BF-5C84-41FCA1F7131E}"/>
              </a:ext>
            </a:extLst>
          </p:cNvPr>
          <p:cNvSpPr/>
          <p:nvPr/>
        </p:nvSpPr>
        <p:spPr>
          <a:xfrm>
            <a:off x="7488984" y="4518109"/>
            <a:ext cx="1816429" cy="1690942"/>
          </a:xfrm>
          <a:custGeom>
            <a:avLst/>
            <a:gdLst/>
            <a:ahLst/>
            <a:cxnLst/>
            <a:rect l="l" t="t" r="r" b="b"/>
            <a:pathLst>
              <a:path w="1438275" h="1363345">
                <a:moveTo>
                  <a:pt x="1438135" y="4826"/>
                </a:moveTo>
                <a:lnTo>
                  <a:pt x="1182624" y="0"/>
                </a:lnTo>
                <a:lnTo>
                  <a:pt x="1215390" y="68732"/>
                </a:lnTo>
                <a:lnTo>
                  <a:pt x="381" y="648081"/>
                </a:lnTo>
                <a:lnTo>
                  <a:pt x="12915" y="674395"/>
                </a:lnTo>
                <a:lnTo>
                  <a:pt x="0" y="700786"/>
                </a:lnTo>
                <a:lnTo>
                  <a:pt x="1216075" y="1294765"/>
                </a:lnTo>
                <a:lnTo>
                  <a:pt x="1182624" y="1363230"/>
                </a:lnTo>
                <a:lnTo>
                  <a:pt x="1438135" y="1360855"/>
                </a:lnTo>
                <a:lnTo>
                  <a:pt x="1400390" y="1311478"/>
                </a:lnTo>
                <a:lnTo>
                  <a:pt x="1282954" y="1157859"/>
                </a:lnTo>
                <a:lnTo>
                  <a:pt x="1249514" y="1226312"/>
                </a:lnTo>
                <a:lnTo>
                  <a:pt x="120840" y="674992"/>
                </a:lnTo>
                <a:lnTo>
                  <a:pt x="1248232" y="137591"/>
                </a:lnTo>
                <a:lnTo>
                  <a:pt x="1281049" y="206375"/>
                </a:lnTo>
                <a:lnTo>
                  <a:pt x="1401114" y="52324"/>
                </a:lnTo>
                <a:lnTo>
                  <a:pt x="1438135" y="48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C0E0A159-CEB9-D1A5-0351-8FBCCEFB75FA}"/>
              </a:ext>
            </a:extLst>
          </p:cNvPr>
          <p:cNvSpPr txBox="1"/>
          <p:nvPr/>
        </p:nvSpPr>
        <p:spPr>
          <a:xfrm>
            <a:off x="6336229" y="5214159"/>
            <a:ext cx="673605" cy="91563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2384" algn="ctr">
              <a:lnSpc>
                <a:spcPct val="100000"/>
              </a:lnSpc>
              <a:spcBef>
                <a:spcPts val="459"/>
              </a:spcBef>
            </a:pPr>
            <a:r>
              <a:rPr sz="3600" b="1" spc="-5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800" b="1" spc="-20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F6BD1-59D2-866A-F11C-9579D1439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272F-20C4-4B93-DA4D-F3510600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F26A9-EC0D-C2F2-B569-96AA13B4F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5" name="Immagine 2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E31D10E8-AE74-64CB-BB1B-2EECC64EF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DEBE2-5D56-E034-D8B5-015ED6604F68}"/>
              </a:ext>
            </a:extLst>
          </p:cNvPr>
          <p:cNvSpPr txBox="1"/>
          <p:nvPr/>
        </p:nvSpPr>
        <p:spPr>
          <a:xfrm>
            <a:off x="435428" y="5699909"/>
            <a:ext cx="115170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As patients await definitive surgery, they were treated with a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rgbClr val="0045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External Fixator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technique which we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developd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FF06B-5648-5903-E71E-D62C05209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0" y="1261090"/>
            <a:ext cx="4115157" cy="762066"/>
          </a:xfrm>
          <a:prstGeom prst="rect">
            <a:avLst/>
          </a:prstGeom>
        </p:spPr>
      </p:pic>
      <p:pic>
        <p:nvPicPr>
          <p:cNvPr id="8" name="ideal solution">
            <a:hlinkClick r:id="" action="ppaction://media"/>
            <a:extLst>
              <a:ext uri="{FF2B5EF4-FFF2-40B4-BE49-F238E27FC236}">
                <a16:creationId xmlns:a16="http://schemas.microsoft.com/office/drawing/2014/main" id="{697A5E6F-E6A7-008B-E7B0-76E1AD0239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1365" y="1825625"/>
            <a:ext cx="6689269" cy="37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498</TotalTime>
  <Words>531</Words>
  <Application>Microsoft Office PowerPoint</Application>
  <PresentationFormat>Widescreen</PresentationFormat>
  <Paragraphs>99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方正兰亭中粗黑简体</vt:lpstr>
      <vt:lpstr>Office 2013 - 2022 Theme</vt:lpstr>
      <vt:lpstr>PowerPoint Presentation</vt:lpstr>
      <vt:lpstr>PowerPoint Presentation</vt:lpstr>
      <vt:lpstr>Dynamic External Fixation for Complicated Tibial Fractures 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segreteria@orthopea.it</dc:creator>
  <cp:lastModifiedBy>יובל חזן</cp:lastModifiedBy>
  <cp:revision>18</cp:revision>
  <dcterms:created xsi:type="dcterms:W3CDTF">2025-04-11T09:18:01Z</dcterms:created>
  <dcterms:modified xsi:type="dcterms:W3CDTF">2025-05-16T04:49:06Z</dcterms:modified>
</cp:coreProperties>
</file>